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sldIdLst>
    <p:sldId id="256" r:id="rId5"/>
    <p:sldId id="263" r:id="rId6"/>
    <p:sldId id="271" r:id="rId7"/>
    <p:sldId id="272" r:id="rId8"/>
    <p:sldId id="260" r:id="rId9"/>
    <p:sldId id="273" r:id="rId10"/>
    <p:sldId id="275" r:id="rId11"/>
    <p:sldId id="259" r:id="rId12"/>
    <p:sldId id="276" r:id="rId13"/>
    <p:sldId id="277" r:id="rId14"/>
    <p:sldId id="27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DDDD"/>
    <a:srgbClr val="F0F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2F1425-8773-47B3-941F-F5E8011E944F}" v="244" dt="2023-07-08T21:28:07.3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55757" autoAdjust="0"/>
  </p:normalViewPr>
  <p:slideViewPr>
    <p:cSldViewPr snapToGrid="0">
      <p:cViewPr varScale="1">
        <p:scale>
          <a:sx n="39" d="100"/>
          <a:sy n="39" d="100"/>
        </p:scale>
        <p:origin x="1708" y="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hdphoto1.wdp>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CFE21D-844F-4DEF-92A3-088B5D66EAF5}" type="datetimeFigureOut">
              <a:rPr lang="en-GB" smtClean="0"/>
              <a:t>08/07/2023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4EB625-10B2-43F8-BF38-2226573A2D6F}" type="slidenum">
              <a:rPr lang="en-GB" smtClean="0"/>
              <a:t>‹#›</a:t>
            </a:fld>
            <a:endParaRPr lang="en-GB" dirty="0"/>
          </a:p>
        </p:txBody>
      </p:sp>
    </p:spTree>
    <p:extLst>
      <p:ext uri="{BB962C8B-B14F-4D97-AF65-F5344CB8AC3E}">
        <p14:creationId xmlns:p14="http://schemas.microsoft.com/office/powerpoint/2010/main" val="5723200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a storyboard for AMAP shopping centre.</a:t>
            </a:r>
          </a:p>
        </p:txBody>
      </p:sp>
      <p:sp>
        <p:nvSpPr>
          <p:cNvPr id="4" name="Slide Number Placeholder 3"/>
          <p:cNvSpPr>
            <a:spLocks noGrp="1"/>
          </p:cNvSpPr>
          <p:nvPr>
            <p:ph type="sldNum" sz="quarter" idx="5"/>
          </p:nvPr>
        </p:nvSpPr>
        <p:spPr/>
        <p:txBody>
          <a:bodyPr/>
          <a:lstStyle/>
          <a:p>
            <a:fld id="{A64EB625-10B2-43F8-BF38-2226573A2D6F}" type="slidenum">
              <a:rPr lang="en-GB" smtClean="0"/>
              <a:t>1</a:t>
            </a:fld>
            <a:endParaRPr lang="en-GB" dirty="0"/>
          </a:p>
        </p:txBody>
      </p:sp>
    </p:spTree>
    <p:extLst>
      <p:ext uri="{BB962C8B-B14F-4D97-AF65-F5344CB8AC3E}">
        <p14:creationId xmlns:p14="http://schemas.microsoft.com/office/powerpoint/2010/main" val="1691022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slide is similar in structure compared to “offers” page. The title “Accessible” is situated just below the header. It is bold and written with black font. </a:t>
            </a:r>
          </a:p>
          <a:p>
            <a:r>
              <a:rPr lang="en-GB" dirty="0"/>
              <a:t>Underneath the title, the information on different types of support AMAP provides is attached. </a:t>
            </a:r>
          </a:p>
          <a:p>
            <a:endParaRPr lang="en-GB" dirty="0"/>
          </a:p>
          <a:p>
            <a:r>
              <a:rPr lang="en-GB" dirty="0"/>
              <a:t>The director preferred the accessibility feature to be considered as one of the main menus. The emphasis he wants to give on this feature implies that he wants to help people with physical challenges have fun while shopping at AMAP. That is why I included as less texts as possible to make sure that all customers understand the knowledge available here. </a:t>
            </a:r>
          </a:p>
          <a:p>
            <a:endParaRPr lang="en-GB" dirty="0"/>
          </a:p>
          <a:p>
            <a:r>
              <a:rPr lang="en-GB" dirty="0"/>
              <a:t>The three pictures from left to right are: signs for disabled toilets; accessible lifts; picture of braille on lifts. These pictures are large in size and there is sufficient gaps between one another. </a:t>
            </a:r>
          </a:p>
        </p:txBody>
      </p:sp>
      <p:sp>
        <p:nvSpPr>
          <p:cNvPr id="4" name="Slide Number Placeholder 3"/>
          <p:cNvSpPr>
            <a:spLocks noGrp="1"/>
          </p:cNvSpPr>
          <p:nvPr>
            <p:ph type="sldNum" sz="quarter" idx="5"/>
          </p:nvPr>
        </p:nvSpPr>
        <p:spPr/>
        <p:txBody>
          <a:bodyPr/>
          <a:lstStyle/>
          <a:p>
            <a:fld id="{A64EB625-10B2-43F8-BF38-2226573A2D6F}" type="slidenum">
              <a:rPr lang="en-GB" smtClean="0"/>
              <a:t>10</a:t>
            </a:fld>
            <a:endParaRPr lang="en-GB" dirty="0"/>
          </a:p>
        </p:txBody>
      </p:sp>
    </p:spTree>
    <p:extLst>
      <p:ext uri="{BB962C8B-B14F-4D97-AF65-F5344CB8AC3E}">
        <p14:creationId xmlns:p14="http://schemas.microsoft.com/office/powerpoint/2010/main" val="37211211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page simply contains two elements. </a:t>
            </a:r>
          </a:p>
          <a:p>
            <a:pPr marL="228600" indent="-228600">
              <a:buAutoNum type="arabicPeriod"/>
            </a:pPr>
            <a:r>
              <a:rPr lang="en-GB" dirty="0"/>
              <a:t>Link to parking services, formatted in bold and underlined. </a:t>
            </a:r>
          </a:p>
          <a:p>
            <a:pPr marL="228600" indent="-228600">
              <a:buAutoNum type="arabicPeriod"/>
            </a:pPr>
            <a:r>
              <a:rPr lang="en-GB" dirty="0"/>
              <a:t>Opening and closing times for shopping centre throughout the week. </a:t>
            </a:r>
          </a:p>
          <a:p>
            <a:pPr marL="0" indent="0">
              <a:buNone/>
            </a:pPr>
            <a:endParaRPr lang="en-GB" dirty="0"/>
          </a:p>
          <a:p>
            <a:pPr marL="0" indent="0">
              <a:buNone/>
            </a:pPr>
            <a:r>
              <a:rPr lang="en-GB" dirty="0"/>
              <a:t>The font in all pages are Helvetica. No other fonts were used for the sake of clarity and readability. Some texts are formatted but the rest are simple present in different sizes. Titles in every pages are of the same font sizes as well. Other common features are the presence of grey white spaces on all pages, same footer and header section and “go back” button except in the homepage. </a:t>
            </a:r>
          </a:p>
        </p:txBody>
      </p:sp>
      <p:sp>
        <p:nvSpPr>
          <p:cNvPr id="4" name="Slide Number Placeholder 3"/>
          <p:cNvSpPr>
            <a:spLocks noGrp="1"/>
          </p:cNvSpPr>
          <p:nvPr>
            <p:ph type="sldNum" sz="quarter" idx="5"/>
          </p:nvPr>
        </p:nvSpPr>
        <p:spPr/>
        <p:txBody>
          <a:bodyPr/>
          <a:lstStyle/>
          <a:p>
            <a:fld id="{A64EB625-10B2-43F8-BF38-2226573A2D6F}" type="slidenum">
              <a:rPr lang="en-GB" smtClean="0"/>
              <a:t>11</a:t>
            </a:fld>
            <a:endParaRPr lang="en-GB" dirty="0"/>
          </a:p>
        </p:txBody>
      </p:sp>
    </p:spTree>
    <p:extLst>
      <p:ext uri="{BB962C8B-B14F-4D97-AF65-F5344CB8AC3E}">
        <p14:creationId xmlns:p14="http://schemas.microsoft.com/office/powerpoint/2010/main" val="1881513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AMAP Shopping Centre application will have the above-listed menus as preferred by the clients.</a:t>
            </a:r>
          </a:p>
        </p:txBody>
      </p:sp>
      <p:sp>
        <p:nvSpPr>
          <p:cNvPr id="4" name="Slide Number Placeholder 3"/>
          <p:cNvSpPr>
            <a:spLocks noGrp="1"/>
          </p:cNvSpPr>
          <p:nvPr>
            <p:ph type="sldNum" sz="quarter" idx="5"/>
          </p:nvPr>
        </p:nvSpPr>
        <p:spPr/>
        <p:txBody>
          <a:bodyPr/>
          <a:lstStyle/>
          <a:p>
            <a:fld id="{A64EB625-10B2-43F8-BF38-2226573A2D6F}" type="slidenum">
              <a:rPr lang="en-GB" smtClean="0"/>
              <a:t>2</a:t>
            </a:fld>
            <a:endParaRPr lang="en-GB" dirty="0"/>
          </a:p>
        </p:txBody>
      </p:sp>
    </p:spTree>
    <p:extLst>
      <p:ext uri="{BB962C8B-B14F-4D97-AF65-F5344CB8AC3E}">
        <p14:creationId xmlns:p14="http://schemas.microsoft.com/office/powerpoint/2010/main" val="2862576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This storyboard was created after the review from the clients. The main page has eleven menus which is six more than the previous ones. We increased the options because we missed to include accessibility facilities of the shopping centre. We also added opening times of the place separately.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From the top, the main page will not have header section but will have footer section. Instead of header, there will be huge “Welcome to AMAP shopping centre” texts, highlighted and bold. The text will have “Arc in” animation effect to make the page attractive and interactive.</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The menus will also have animation but a different. The “bounce in” effect will make the menus bounce like football once it appears. Such animation will bring joy to kids and make the machine appear friendly.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The next section in the same page will be the enlarged map of the shopping centre. To access this blueprint, users can either scroll down or simply press “map” from the menu.</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Lastly at the bottom will be the footer which is similar to our initial draft. It has dark background with white font. In addition to contact information and social media links, it will also contain brief introduction about the AMAP shopping centre inviting customers to visit the place.</a:t>
            </a:r>
          </a:p>
        </p:txBody>
      </p:sp>
      <p:sp>
        <p:nvSpPr>
          <p:cNvPr id="4" name="Slide Number Placeholder 3"/>
          <p:cNvSpPr>
            <a:spLocks noGrp="1"/>
          </p:cNvSpPr>
          <p:nvPr>
            <p:ph type="sldNum" sz="quarter" idx="5"/>
          </p:nvPr>
        </p:nvSpPr>
        <p:spPr/>
        <p:txBody>
          <a:bodyPr/>
          <a:lstStyle/>
          <a:p>
            <a:fld id="{A64EB625-10B2-43F8-BF38-2226573A2D6F}" type="slidenum">
              <a:rPr lang="en-GB" smtClean="0"/>
              <a:t>3</a:t>
            </a:fld>
            <a:endParaRPr lang="en-GB" dirty="0"/>
          </a:p>
        </p:txBody>
      </p:sp>
    </p:spTree>
    <p:extLst>
      <p:ext uri="{BB962C8B-B14F-4D97-AF65-F5344CB8AC3E}">
        <p14:creationId xmlns:p14="http://schemas.microsoft.com/office/powerpoint/2010/main" val="11197323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GB" dirty="0"/>
              <a:t>This is the layout for the sub-menus which is displayed if or when users selects the “shop” category. Instead of displaying all the stores found in the shopping centre, they are carefully categorised into different sectors. Users can make further selection and access the store lists that only relevant to their interest. </a:t>
            </a:r>
          </a:p>
          <a:p>
            <a:pPr algn="just"/>
            <a:endParaRPr lang="en-GB" dirty="0"/>
          </a:p>
          <a:p>
            <a:pPr algn="just"/>
            <a:r>
              <a:rPr lang="en-GB" dirty="0"/>
              <a:t>The whitespace will be grey in colour which hex code is mentioned in the mood board. Unlike the homepage, this page will have header section. The header will contain the name of the place but will be clickable that will take users to homepage in case they wish to start from the beginning. </a:t>
            </a:r>
          </a:p>
          <a:p>
            <a:pPr algn="just"/>
            <a:endParaRPr lang="en-GB" dirty="0"/>
          </a:p>
          <a:p>
            <a:pPr algn="just"/>
            <a:r>
              <a:rPr lang="en-GB" dirty="0"/>
              <a:t>There is also “go back” button. The button has white background, orange text, and the orange border lines to resemble the consistent colour scheme. This page will also have GIFs in loop in each categories, for example, a video of close-up look of ring is placed in jewellery. </a:t>
            </a:r>
          </a:p>
          <a:p>
            <a:pPr algn="just"/>
            <a:endParaRPr lang="en-GB" dirty="0"/>
          </a:p>
          <a:p>
            <a:pPr algn="just"/>
            <a:r>
              <a:rPr lang="en-GB" dirty="0"/>
              <a:t>The footer will be the same as the homepage and will continue to be the same throughout the rest of the pages. </a:t>
            </a:r>
          </a:p>
        </p:txBody>
      </p:sp>
      <p:sp>
        <p:nvSpPr>
          <p:cNvPr id="4" name="Slide Number Placeholder 3"/>
          <p:cNvSpPr>
            <a:spLocks noGrp="1"/>
          </p:cNvSpPr>
          <p:nvPr>
            <p:ph type="sldNum" sz="quarter" idx="5"/>
          </p:nvPr>
        </p:nvSpPr>
        <p:spPr/>
        <p:txBody>
          <a:bodyPr/>
          <a:lstStyle/>
          <a:p>
            <a:fld id="{A64EB625-10B2-43F8-BF38-2226573A2D6F}" type="slidenum">
              <a:rPr lang="en-GB" smtClean="0"/>
              <a:t>4</a:t>
            </a:fld>
            <a:endParaRPr lang="en-GB" dirty="0"/>
          </a:p>
        </p:txBody>
      </p:sp>
    </p:spTree>
    <p:extLst>
      <p:ext uri="{BB962C8B-B14F-4D97-AF65-F5344CB8AC3E}">
        <p14:creationId xmlns:p14="http://schemas.microsoft.com/office/powerpoint/2010/main" val="41978213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Instead of dual columns, I changed the store list to single column as per the feedback of the Director. The traditional layout will recall familiarity in users. On the creator’s side, it will give me different sorting and filtering options.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The page will have all the store’s respective logo on the left-hand side. On the right-hand side are their descriptions and where they can be found. The three common elements on this page are the “go back” button, header and footer.</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just" defTabSz="914400" rtl="0" eaLnBrk="1" fontAlgn="auto" latinLnBrk="0" hangingPunct="1">
              <a:lnSpc>
                <a:spcPct val="100000"/>
              </a:lnSpc>
              <a:spcBef>
                <a:spcPts val="0"/>
              </a:spcBef>
              <a:spcAft>
                <a:spcPts val="0"/>
              </a:spcAft>
              <a:buClrTx/>
              <a:buSzTx/>
              <a:buFontTx/>
              <a:buNone/>
              <a:tabLst/>
              <a:defRPr/>
            </a:pPr>
            <a:r>
              <a:rPr lang="en-GB" dirty="0"/>
              <a:t>As labelled, the texts on this page will be large. This will increase readability to the users who have visual impairments.  </a:t>
            </a:r>
          </a:p>
        </p:txBody>
      </p:sp>
      <p:sp>
        <p:nvSpPr>
          <p:cNvPr id="4" name="Slide Number Placeholder 3"/>
          <p:cNvSpPr>
            <a:spLocks noGrp="1"/>
          </p:cNvSpPr>
          <p:nvPr>
            <p:ph type="sldNum" sz="quarter" idx="5"/>
          </p:nvPr>
        </p:nvSpPr>
        <p:spPr/>
        <p:txBody>
          <a:bodyPr/>
          <a:lstStyle/>
          <a:p>
            <a:fld id="{A64EB625-10B2-43F8-BF38-2226573A2D6F}" type="slidenum">
              <a:rPr lang="en-GB" smtClean="0"/>
              <a:t>5</a:t>
            </a:fld>
            <a:endParaRPr lang="en-GB" dirty="0"/>
          </a:p>
        </p:txBody>
      </p:sp>
    </p:spTree>
    <p:extLst>
      <p:ext uri="{BB962C8B-B14F-4D97-AF65-F5344CB8AC3E}">
        <p14:creationId xmlns:p14="http://schemas.microsoft.com/office/powerpoint/2010/main" val="28359329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GB" dirty="0"/>
              <a:t>On the “offers” page, I changed the layout from vertical to horizontal, because the offers are not necessarily stores. They are just to show what type of promotions are being done by the stores. It could be student discount, sales, offers, festival discounts, or black Friday sales. So, it is only right that I design these page slightly different from the store list. </a:t>
            </a:r>
          </a:p>
          <a:p>
            <a:pPr algn="just"/>
            <a:endParaRPr lang="en-GB" dirty="0"/>
          </a:p>
          <a:p>
            <a:pPr algn="just"/>
            <a:r>
              <a:rPr lang="en-GB" dirty="0"/>
              <a:t>The page will have a huge banner that contains video that says “SALE” in all capital letter. The banner is red in colour to seize the customer’s attention. Below the banner will be the lists arranged horizontally. It will contain the site that is doing the promotion with the specific type of discounts or sales specified under the image. The text box is filled with green colour and the font is white. </a:t>
            </a:r>
          </a:p>
        </p:txBody>
      </p:sp>
      <p:sp>
        <p:nvSpPr>
          <p:cNvPr id="4" name="Slide Number Placeholder 3"/>
          <p:cNvSpPr>
            <a:spLocks noGrp="1"/>
          </p:cNvSpPr>
          <p:nvPr>
            <p:ph type="sldNum" sz="quarter" idx="5"/>
          </p:nvPr>
        </p:nvSpPr>
        <p:spPr/>
        <p:txBody>
          <a:bodyPr/>
          <a:lstStyle/>
          <a:p>
            <a:fld id="{A64EB625-10B2-43F8-BF38-2226573A2D6F}" type="slidenum">
              <a:rPr lang="en-GB" smtClean="0"/>
              <a:t>6</a:t>
            </a:fld>
            <a:endParaRPr lang="en-GB"/>
          </a:p>
        </p:txBody>
      </p:sp>
    </p:spTree>
    <p:extLst>
      <p:ext uri="{BB962C8B-B14F-4D97-AF65-F5344CB8AC3E}">
        <p14:creationId xmlns:p14="http://schemas.microsoft.com/office/powerpoint/2010/main" val="31197796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GB" dirty="0"/>
              <a:t>The parking page of the digital sign solution has three sections excluding header and footer. The first section is comparable to my initial storyboard </a:t>
            </a:r>
            <a:r>
              <a:rPr lang="en-GB" dirty="0" err="1"/>
              <a:t>i.e</a:t>
            </a:r>
            <a:r>
              <a:rPr lang="en-GB" dirty="0"/>
              <a:t>, the zig-zag layout for different types of parking services. </a:t>
            </a:r>
          </a:p>
          <a:p>
            <a:pPr algn="just"/>
            <a:endParaRPr lang="en-GB" dirty="0"/>
          </a:p>
          <a:p>
            <a:pPr algn="just"/>
            <a:r>
              <a:rPr lang="en-GB" dirty="0"/>
              <a:t>On top, the photo is places on the right side with description on the left side and vice-versa for the next one right below it. This unconventional format is designed to bring uniqueness to the digital sign. </a:t>
            </a:r>
          </a:p>
          <a:p>
            <a:pPr algn="just"/>
            <a:endParaRPr lang="en-GB" dirty="0"/>
          </a:p>
          <a:p>
            <a:pPr algn="just"/>
            <a:r>
              <a:rPr lang="en-GB" dirty="0"/>
              <a:t>The second section will be a list of additional services that is offered by the AMAP shopping centre. The list will not be standalone but rather attached with its location on the same sentence. The location will also be highlighted in bold to emphasize the visibility of the information.</a:t>
            </a:r>
          </a:p>
          <a:p>
            <a:pPr algn="just"/>
            <a:endParaRPr lang="en-GB" dirty="0"/>
          </a:p>
          <a:p>
            <a:pPr algn="just"/>
            <a:r>
              <a:rPr lang="en-GB" dirty="0"/>
              <a:t>Lastly, the final section will have the parking rates arranged in tables. To increase the accessibility of this page, we added two links at the top and the bottom. Just below the header is a text that will redirect users to opening hours of the place and the other link is placed just above the footer.</a:t>
            </a:r>
          </a:p>
          <a:p>
            <a:pPr algn="just"/>
            <a:endParaRPr lang="en-GB" dirty="0"/>
          </a:p>
          <a:p>
            <a:pPr algn="just"/>
            <a:r>
              <a:rPr lang="en-GB" dirty="0"/>
              <a:t>The links are also highlighted in bold and underlined. I added instruction like “click here” to hint users that it texts are links.</a:t>
            </a:r>
          </a:p>
        </p:txBody>
      </p:sp>
      <p:sp>
        <p:nvSpPr>
          <p:cNvPr id="4" name="Slide Number Placeholder 3"/>
          <p:cNvSpPr>
            <a:spLocks noGrp="1"/>
          </p:cNvSpPr>
          <p:nvPr>
            <p:ph type="sldNum" sz="quarter" idx="5"/>
          </p:nvPr>
        </p:nvSpPr>
        <p:spPr/>
        <p:txBody>
          <a:bodyPr/>
          <a:lstStyle/>
          <a:p>
            <a:fld id="{A64EB625-10B2-43F8-BF38-2226573A2D6F}" type="slidenum">
              <a:rPr lang="en-GB" smtClean="0"/>
              <a:t>7</a:t>
            </a:fld>
            <a:endParaRPr lang="en-GB"/>
          </a:p>
        </p:txBody>
      </p:sp>
    </p:spTree>
    <p:extLst>
      <p:ext uri="{BB962C8B-B14F-4D97-AF65-F5344CB8AC3E}">
        <p14:creationId xmlns:p14="http://schemas.microsoft.com/office/powerpoint/2010/main" val="37780644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GB" dirty="0"/>
              <a:t>The help page will include a tutorial video that inform users how to navigate the digital sign. As labelled, this interface will have title for the video such as “How to use digital sign?”. </a:t>
            </a:r>
          </a:p>
          <a:p>
            <a:pPr algn="just"/>
            <a:endParaRPr lang="en-GB" dirty="0"/>
          </a:p>
          <a:p>
            <a:pPr algn="just"/>
            <a:r>
              <a:rPr lang="en-GB" dirty="0"/>
              <a:t>This page has very few contents. Thus, it leaves a lot of whitespace. This is precisely why I used grey background. Had I chosen the clear white background, it will be too bright for our eyes and thus one will have to squint to read or watch the video. This causes discomfort in customers’ eyes and makes the machine less user-friendly. </a:t>
            </a:r>
          </a:p>
          <a:p>
            <a:pPr algn="just"/>
            <a:endParaRPr lang="en-GB" dirty="0"/>
          </a:p>
          <a:p>
            <a:pPr algn="just"/>
            <a:r>
              <a:rPr lang="en-GB" dirty="0"/>
              <a:t>At the bottom of the video, I have added another informative content. Users can contact the number or email in case they lost their personal items or sensitive documents. </a:t>
            </a:r>
          </a:p>
        </p:txBody>
      </p:sp>
      <p:sp>
        <p:nvSpPr>
          <p:cNvPr id="4" name="Slide Number Placeholder 3"/>
          <p:cNvSpPr>
            <a:spLocks noGrp="1"/>
          </p:cNvSpPr>
          <p:nvPr>
            <p:ph type="sldNum" sz="quarter" idx="5"/>
          </p:nvPr>
        </p:nvSpPr>
        <p:spPr/>
        <p:txBody>
          <a:bodyPr/>
          <a:lstStyle/>
          <a:p>
            <a:fld id="{A64EB625-10B2-43F8-BF38-2226573A2D6F}" type="slidenum">
              <a:rPr lang="en-GB" smtClean="0"/>
              <a:t>8</a:t>
            </a:fld>
            <a:endParaRPr lang="en-GB"/>
          </a:p>
        </p:txBody>
      </p:sp>
    </p:spTree>
    <p:extLst>
      <p:ext uri="{BB962C8B-B14F-4D97-AF65-F5344CB8AC3E}">
        <p14:creationId xmlns:p14="http://schemas.microsoft.com/office/powerpoint/2010/main" val="13935332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GB" dirty="0"/>
              <a:t>Identical to “parking” page, this page is also divided into three parts. Section one contains the services that are available in the shopping centre like free Wi-Fi, post offices, and in-post lockers. </a:t>
            </a:r>
          </a:p>
          <a:p>
            <a:pPr algn="just"/>
            <a:endParaRPr lang="en-GB" dirty="0"/>
          </a:p>
          <a:p>
            <a:pPr algn="just"/>
            <a:r>
              <a:rPr lang="en-GB" dirty="0"/>
              <a:t>Section two contains information about where and how to locate toilets. To make the information easy to memorize, images are used rather than long description. The images of icon are exact replica of what can be found in the shopping centre. Customers are less likely to be confused and more likely to find the toilets, lifts or exits quickly. </a:t>
            </a:r>
          </a:p>
        </p:txBody>
      </p:sp>
      <p:sp>
        <p:nvSpPr>
          <p:cNvPr id="4" name="Slide Number Placeholder 3"/>
          <p:cNvSpPr>
            <a:spLocks noGrp="1"/>
          </p:cNvSpPr>
          <p:nvPr>
            <p:ph type="sldNum" sz="quarter" idx="5"/>
          </p:nvPr>
        </p:nvSpPr>
        <p:spPr/>
        <p:txBody>
          <a:bodyPr/>
          <a:lstStyle/>
          <a:p>
            <a:fld id="{A64EB625-10B2-43F8-BF38-2226573A2D6F}" type="slidenum">
              <a:rPr lang="en-GB" smtClean="0"/>
              <a:t>9</a:t>
            </a:fld>
            <a:endParaRPr lang="en-GB" dirty="0"/>
          </a:p>
        </p:txBody>
      </p:sp>
    </p:spTree>
    <p:extLst>
      <p:ext uri="{BB962C8B-B14F-4D97-AF65-F5344CB8AC3E}">
        <p14:creationId xmlns:p14="http://schemas.microsoft.com/office/powerpoint/2010/main" val="37282586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99EF9-087B-8EDF-5ABE-5C09F420D6B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58E3B1CF-0CC3-510E-A0FF-A28ED1DCCE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75109FD2-2B6B-C981-873E-3513E290FE9F}"/>
              </a:ext>
            </a:extLst>
          </p:cNvPr>
          <p:cNvSpPr>
            <a:spLocks noGrp="1"/>
          </p:cNvSpPr>
          <p:nvPr>
            <p:ph type="dt" sz="half" idx="10"/>
          </p:nvPr>
        </p:nvSpPr>
        <p:spPr/>
        <p:txBody>
          <a:bodyPr/>
          <a:lstStyle/>
          <a:p>
            <a:fld id="{A98D4491-8A92-453B-B850-4EC42BC0ED74}" type="datetimeFigureOut">
              <a:rPr lang="en-GB" smtClean="0"/>
              <a:t>08/07/2023</a:t>
            </a:fld>
            <a:endParaRPr lang="en-GB" dirty="0"/>
          </a:p>
        </p:txBody>
      </p:sp>
      <p:sp>
        <p:nvSpPr>
          <p:cNvPr id="5" name="Footer Placeholder 4">
            <a:extLst>
              <a:ext uri="{FF2B5EF4-FFF2-40B4-BE49-F238E27FC236}">
                <a16:creationId xmlns:a16="http://schemas.microsoft.com/office/drawing/2014/main" id="{39F77B10-D414-0D93-4496-B5A3A935A3AA}"/>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FF98E81D-FD57-EAD5-0A6E-75C0E9EEB189}"/>
              </a:ext>
            </a:extLst>
          </p:cNvPr>
          <p:cNvSpPr>
            <a:spLocks noGrp="1"/>
          </p:cNvSpPr>
          <p:nvPr>
            <p:ph type="sldNum" sz="quarter" idx="12"/>
          </p:nvPr>
        </p:nvSpPr>
        <p:spPr/>
        <p:txBody>
          <a:bodyPr/>
          <a:lstStyle/>
          <a:p>
            <a:fld id="{A43E635E-350A-4EDC-A904-39F066B3E27D}" type="slidenum">
              <a:rPr lang="en-GB" smtClean="0"/>
              <a:t>‹#›</a:t>
            </a:fld>
            <a:endParaRPr lang="en-GB" dirty="0"/>
          </a:p>
        </p:txBody>
      </p:sp>
    </p:spTree>
    <p:extLst>
      <p:ext uri="{BB962C8B-B14F-4D97-AF65-F5344CB8AC3E}">
        <p14:creationId xmlns:p14="http://schemas.microsoft.com/office/powerpoint/2010/main" val="4209475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65243-2A6F-467D-AFC6-DBD001E42A6F}"/>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6745D17C-548B-9890-3AE3-497D087506F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731EE0B-C0EC-5CF7-48FA-35B3CCF1A2AA}"/>
              </a:ext>
            </a:extLst>
          </p:cNvPr>
          <p:cNvSpPr>
            <a:spLocks noGrp="1"/>
          </p:cNvSpPr>
          <p:nvPr>
            <p:ph type="dt" sz="half" idx="10"/>
          </p:nvPr>
        </p:nvSpPr>
        <p:spPr/>
        <p:txBody>
          <a:bodyPr/>
          <a:lstStyle/>
          <a:p>
            <a:fld id="{A98D4491-8A92-453B-B850-4EC42BC0ED74}" type="datetimeFigureOut">
              <a:rPr lang="en-GB" smtClean="0"/>
              <a:t>08/07/2023</a:t>
            </a:fld>
            <a:endParaRPr lang="en-GB" dirty="0"/>
          </a:p>
        </p:txBody>
      </p:sp>
      <p:sp>
        <p:nvSpPr>
          <p:cNvPr id="5" name="Footer Placeholder 4">
            <a:extLst>
              <a:ext uri="{FF2B5EF4-FFF2-40B4-BE49-F238E27FC236}">
                <a16:creationId xmlns:a16="http://schemas.microsoft.com/office/drawing/2014/main" id="{0C1F7D6B-A44A-3337-F50F-B68CD9A0A62E}"/>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94F4C8D6-3754-4EE6-E989-B4AABBB69EE6}"/>
              </a:ext>
            </a:extLst>
          </p:cNvPr>
          <p:cNvSpPr>
            <a:spLocks noGrp="1"/>
          </p:cNvSpPr>
          <p:nvPr>
            <p:ph type="sldNum" sz="quarter" idx="12"/>
          </p:nvPr>
        </p:nvSpPr>
        <p:spPr/>
        <p:txBody>
          <a:bodyPr/>
          <a:lstStyle/>
          <a:p>
            <a:fld id="{A43E635E-350A-4EDC-A904-39F066B3E27D}" type="slidenum">
              <a:rPr lang="en-GB" smtClean="0"/>
              <a:t>‹#›</a:t>
            </a:fld>
            <a:endParaRPr lang="en-GB" dirty="0"/>
          </a:p>
        </p:txBody>
      </p:sp>
    </p:spTree>
    <p:extLst>
      <p:ext uri="{BB962C8B-B14F-4D97-AF65-F5344CB8AC3E}">
        <p14:creationId xmlns:p14="http://schemas.microsoft.com/office/powerpoint/2010/main" val="4294435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D2756C-0BAF-3ADF-74B4-1B973264A631}"/>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21D55B42-B89F-08DB-4943-5B9B0A189F5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363B9DC-80D7-EAE0-B426-FB42D156CB6F}"/>
              </a:ext>
            </a:extLst>
          </p:cNvPr>
          <p:cNvSpPr>
            <a:spLocks noGrp="1"/>
          </p:cNvSpPr>
          <p:nvPr>
            <p:ph type="dt" sz="half" idx="10"/>
          </p:nvPr>
        </p:nvSpPr>
        <p:spPr/>
        <p:txBody>
          <a:bodyPr/>
          <a:lstStyle/>
          <a:p>
            <a:fld id="{A98D4491-8A92-453B-B850-4EC42BC0ED74}" type="datetimeFigureOut">
              <a:rPr lang="en-GB" smtClean="0"/>
              <a:t>08/07/2023</a:t>
            </a:fld>
            <a:endParaRPr lang="en-GB" dirty="0"/>
          </a:p>
        </p:txBody>
      </p:sp>
      <p:sp>
        <p:nvSpPr>
          <p:cNvPr id="5" name="Footer Placeholder 4">
            <a:extLst>
              <a:ext uri="{FF2B5EF4-FFF2-40B4-BE49-F238E27FC236}">
                <a16:creationId xmlns:a16="http://schemas.microsoft.com/office/drawing/2014/main" id="{D9F3265F-406B-F769-BB5D-7ACE4AB056C7}"/>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F95B8164-8D26-2A4A-3B87-919BFAE9BFBD}"/>
              </a:ext>
            </a:extLst>
          </p:cNvPr>
          <p:cNvSpPr>
            <a:spLocks noGrp="1"/>
          </p:cNvSpPr>
          <p:nvPr>
            <p:ph type="sldNum" sz="quarter" idx="12"/>
          </p:nvPr>
        </p:nvSpPr>
        <p:spPr/>
        <p:txBody>
          <a:bodyPr/>
          <a:lstStyle/>
          <a:p>
            <a:fld id="{A43E635E-350A-4EDC-A904-39F066B3E27D}" type="slidenum">
              <a:rPr lang="en-GB" smtClean="0"/>
              <a:t>‹#›</a:t>
            </a:fld>
            <a:endParaRPr lang="en-GB" dirty="0"/>
          </a:p>
        </p:txBody>
      </p:sp>
    </p:spTree>
    <p:extLst>
      <p:ext uri="{BB962C8B-B14F-4D97-AF65-F5344CB8AC3E}">
        <p14:creationId xmlns:p14="http://schemas.microsoft.com/office/powerpoint/2010/main" val="2184708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98B67-367F-271B-1B9E-CED2F2616946}"/>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FAD46547-1973-37F1-C97C-398D2606965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030A566-8D72-7088-B028-6187EA3558A3}"/>
              </a:ext>
            </a:extLst>
          </p:cNvPr>
          <p:cNvSpPr>
            <a:spLocks noGrp="1"/>
          </p:cNvSpPr>
          <p:nvPr>
            <p:ph type="dt" sz="half" idx="10"/>
          </p:nvPr>
        </p:nvSpPr>
        <p:spPr/>
        <p:txBody>
          <a:bodyPr/>
          <a:lstStyle/>
          <a:p>
            <a:fld id="{A98D4491-8A92-453B-B850-4EC42BC0ED74}" type="datetimeFigureOut">
              <a:rPr lang="en-GB" smtClean="0"/>
              <a:t>08/07/2023</a:t>
            </a:fld>
            <a:endParaRPr lang="en-GB" dirty="0"/>
          </a:p>
        </p:txBody>
      </p:sp>
      <p:sp>
        <p:nvSpPr>
          <p:cNvPr id="5" name="Footer Placeholder 4">
            <a:extLst>
              <a:ext uri="{FF2B5EF4-FFF2-40B4-BE49-F238E27FC236}">
                <a16:creationId xmlns:a16="http://schemas.microsoft.com/office/drawing/2014/main" id="{9CE57710-EC9E-D16F-2B65-7CEC4AA5DE4A}"/>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DD1ACD76-DC21-060C-35C0-4D8871424EEF}"/>
              </a:ext>
            </a:extLst>
          </p:cNvPr>
          <p:cNvSpPr>
            <a:spLocks noGrp="1"/>
          </p:cNvSpPr>
          <p:nvPr>
            <p:ph type="sldNum" sz="quarter" idx="12"/>
          </p:nvPr>
        </p:nvSpPr>
        <p:spPr/>
        <p:txBody>
          <a:bodyPr/>
          <a:lstStyle/>
          <a:p>
            <a:fld id="{A43E635E-350A-4EDC-A904-39F066B3E27D}" type="slidenum">
              <a:rPr lang="en-GB" smtClean="0"/>
              <a:t>‹#›</a:t>
            </a:fld>
            <a:endParaRPr lang="en-GB" dirty="0"/>
          </a:p>
        </p:txBody>
      </p:sp>
    </p:spTree>
    <p:extLst>
      <p:ext uri="{BB962C8B-B14F-4D97-AF65-F5344CB8AC3E}">
        <p14:creationId xmlns:p14="http://schemas.microsoft.com/office/powerpoint/2010/main" val="1824910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0B386-77DE-6D9F-C080-B340F51FD34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8FFD428D-EF01-AEF9-1358-7F74D6D615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4AA442B-C210-8765-26BA-06375FDC9169}"/>
              </a:ext>
            </a:extLst>
          </p:cNvPr>
          <p:cNvSpPr>
            <a:spLocks noGrp="1"/>
          </p:cNvSpPr>
          <p:nvPr>
            <p:ph type="dt" sz="half" idx="10"/>
          </p:nvPr>
        </p:nvSpPr>
        <p:spPr/>
        <p:txBody>
          <a:bodyPr/>
          <a:lstStyle/>
          <a:p>
            <a:fld id="{A98D4491-8A92-453B-B850-4EC42BC0ED74}" type="datetimeFigureOut">
              <a:rPr lang="en-GB" smtClean="0"/>
              <a:t>08/07/2023</a:t>
            </a:fld>
            <a:endParaRPr lang="en-GB" dirty="0"/>
          </a:p>
        </p:txBody>
      </p:sp>
      <p:sp>
        <p:nvSpPr>
          <p:cNvPr id="5" name="Footer Placeholder 4">
            <a:extLst>
              <a:ext uri="{FF2B5EF4-FFF2-40B4-BE49-F238E27FC236}">
                <a16:creationId xmlns:a16="http://schemas.microsoft.com/office/drawing/2014/main" id="{4A213B33-E3B0-006A-25BC-50128D5B80C8}"/>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A59CEC2E-08F1-92F8-D97E-A707CC029253}"/>
              </a:ext>
            </a:extLst>
          </p:cNvPr>
          <p:cNvSpPr>
            <a:spLocks noGrp="1"/>
          </p:cNvSpPr>
          <p:nvPr>
            <p:ph type="sldNum" sz="quarter" idx="12"/>
          </p:nvPr>
        </p:nvSpPr>
        <p:spPr/>
        <p:txBody>
          <a:bodyPr/>
          <a:lstStyle/>
          <a:p>
            <a:fld id="{A43E635E-350A-4EDC-A904-39F066B3E27D}" type="slidenum">
              <a:rPr lang="en-GB" smtClean="0"/>
              <a:t>‹#›</a:t>
            </a:fld>
            <a:endParaRPr lang="en-GB" dirty="0"/>
          </a:p>
        </p:txBody>
      </p:sp>
    </p:spTree>
    <p:extLst>
      <p:ext uri="{BB962C8B-B14F-4D97-AF65-F5344CB8AC3E}">
        <p14:creationId xmlns:p14="http://schemas.microsoft.com/office/powerpoint/2010/main" val="10074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E3833-C68A-E442-615D-CB992A3B7E61}"/>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00F2F24D-4BB7-AF3C-4892-1DCD3950F68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38DDADFE-D1A5-0A77-F7FF-CEF71E66D25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E7437790-9150-7C5C-DF48-AB014AEA7427}"/>
              </a:ext>
            </a:extLst>
          </p:cNvPr>
          <p:cNvSpPr>
            <a:spLocks noGrp="1"/>
          </p:cNvSpPr>
          <p:nvPr>
            <p:ph type="dt" sz="half" idx="10"/>
          </p:nvPr>
        </p:nvSpPr>
        <p:spPr/>
        <p:txBody>
          <a:bodyPr/>
          <a:lstStyle/>
          <a:p>
            <a:fld id="{A98D4491-8A92-453B-B850-4EC42BC0ED74}" type="datetimeFigureOut">
              <a:rPr lang="en-GB" smtClean="0"/>
              <a:t>08/07/2023</a:t>
            </a:fld>
            <a:endParaRPr lang="en-GB" dirty="0"/>
          </a:p>
        </p:txBody>
      </p:sp>
      <p:sp>
        <p:nvSpPr>
          <p:cNvPr id="6" name="Footer Placeholder 5">
            <a:extLst>
              <a:ext uri="{FF2B5EF4-FFF2-40B4-BE49-F238E27FC236}">
                <a16:creationId xmlns:a16="http://schemas.microsoft.com/office/drawing/2014/main" id="{DE1DF7A3-6995-C04A-B073-A0B0A4C802A1}"/>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CE74B21F-F3A1-BC44-DB06-9EA53A84A55B}"/>
              </a:ext>
            </a:extLst>
          </p:cNvPr>
          <p:cNvSpPr>
            <a:spLocks noGrp="1"/>
          </p:cNvSpPr>
          <p:nvPr>
            <p:ph type="sldNum" sz="quarter" idx="12"/>
          </p:nvPr>
        </p:nvSpPr>
        <p:spPr/>
        <p:txBody>
          <a:bodyPr/>
          <a:lstStyle/>
          <a:p>
            <a:fld id="{A43E635E-350A-4EDC-A904-39F066B3E27D}" type="slidenum">
              <a:rPr lang="en-GB" smtClean="0"/>
              <a:t>‹#›</a:t>
            </a:fld>
            <a:endParaRPr lang="en-GB" dirty="0"/>
          </a:p>
        </p:txBody>
      </p:sp>
    </p:spTree>
    <p:extLst>
      <p:ext uri="{BB962C8B-B14F-4D97-AF65-F5344CB8AC3E}">
        <p14:creationId xmlns:p14="http://schemas.microsoft.com/office/powerpoint/2010/main" val="246455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67174-4689-3CCF-7C61-C2FA84298877}"/>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82EFFAF7-1D54-E65C-D7F3-7B1F167A49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DD7920C-5387-7E28-DB16-37564F18CED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141B9200-DBA6-D7FF-1E33-423A3F323E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14A4DBF-D6F7-89FD-6A1F-74778F05B4F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ADE0B97E-63CE-093B-2D52-C6A29724D017}"/>
              </a:ext>
            </a:extLst>
          </p:cNvPr>
          <p:cNvSpPr>
            <a:spLocks noGrp="1"/>
          </p:cNvSpPr>
          <p:nvPr>
            <p:ph type="dt" sz="half" idx="10"/>
          </p:nvPr>
        </p:nvSpPr>
        <p:spPr/>
        <p:txBody>
          <a:bodyPr/>
          <a:lstStyle/>
          <a:p>
            <a:fld id="{A98D4491-8A92-453B-B850-4EC42BC0ED74}" type="datetimeFigureOut">
              <a:rPr lang="en-GB" smtClean="0"/>
              <a:t>08/07/2023</a:t>
            </a:fld>
            <a:endParaRPr lang="en-GB" dirty="0"/>
          </a:p>
        </p:txBody>
      </p:sp>
      <p:sp>
        <p:nvSpPr>
          <p:cNvPr id="8" name="Footer Placeholder 7">
            <a:extLst>
              <a:ext uri="{FF2B5EF4-FFF2-40B4-BE49-F238E27FC236}">
                <a16:creationId xmlns:a16="http://schemas.microsoft.com/office/drawing/2014/main" id="{60F86C3F-CE0C-23CE-F779-655B346F7A8A}"/>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87C5F103-6043-4359-39E7-EEC2E4F61BCF}"/>
              </a:ext>
            </a:extLst>
          </p:cNvPr>
          <p:cNvSpPr>
            <a:spLocks noGrp="1"/>
          </p:cNvSpPr>
          <p:nvPr>
            <p:ph type="sldNum" sz="quarter" idx="12"/>
          </p:nvPr>
        </p:nvSpPr>
        <p:spPr/>
        <p:txBody>
          <a:bodyPr/>
          <a:lstStyle/>
          <a:p>
            <a:fld id="{A43E635E-350A-4EDC-A904-39F066B3E27D}" type="slidenum">
              <a:rPr lang="en-GB" smtClean="0"/>
              <a:t>‹#›</a:t>
            </a:fld>
            <a:endParaRPr lang="en-GB" dirty="0"/>
          </a:p>
        </p:txBody>
      </p:sp>
    </p:spTree>
    <p:extLst>
      <p:ext uri="{BB962C8B-B14F-4D97-AF65-F5344CB8AC3E}">
        <p14:creationId xmlns:p14="http://schemas.microsoft.com/office/powerpoint/2010/main" val="3636730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62570-7EC4-4BF2-A459-10CE11DEBE9C}"/>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FF1AAB74-2B22-CAE2-96D8-42E0872E6D96}"/>
              </a:ext>
            </a:extLst>
          </p:cNvPr>
          <p:cNvSpPr>
            <a:spLocks noGrp="1"/>
          </p:cNvSpPr>
          <p:nvPr>
            <p:ph type="dt" sz="half" idx="10"/>
          </p:nvPr>
        </p:nvSpPr>
        <p:spPr/>
        <p:txBody>
          <a:bodyPr/>
          <a:lstStyle/>
          <a:p>
            <a:fld id="{A98D4491-8A92-453B-B850-4EC42BC0ED74}" type="datetimeFigureOut">
              <a:rPr lang="en-GB" smtClean="0"/>
              <a:t>08/07/2023</a:t>
            </a:fld>
            <a:endParaRPr lang="en-GB" dirty="0"/>
          </a:p>
        </p:txBody>
      </p:sp>
      <p:sp>
        <p:nvSpPr>
          <p:cNvPr id="4" name="Footer Placeholder 3">
            <a:extLst>
              <a:ext uri="{FF2B5EF4-FFF2-40B4-BE49-F238E27FC236}">
                <a16:creationId xmlns:a16="http://schemas.microsoft.com/office/drawing/2014/main" id="{7C4EE1AA-DB46-D70D-2765-C2F88206E51F}"/>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A8CB4C83-AB2A-B55A-EEAC-409B1142307D}"/>
              </a:ext>
            </a:extLst>
          </p:cNvPr>
          <p:cNvSpPr>
            <a:spLocks noGrp="1"/>
          </p:cNvSpPr>
          <p:nvPr>
            <p:ph type="sldNum" sz="quarter" idx="12"/>
          </p:nvPr>
        </p:nvSpPr>
        <p:spPr/>
        <p:txBody>
          <a:bodyPr/>
          <a:lstStyle/>
          <a:p>
            <a:fld id="{A43E635E-350A-4EDC-A904-39F066B3E27D}" type="slidenum">
              <a:rPr lang="en-GB" smtClean="0"/>
              <a:t>‹#›</a:t>
            </a:fld>
            <a:endParaRPr lang="en-GB" dirty="0"/>
          </a:p>
        </p:txBody>
      </p:sp>
    </p:spTree>
    <p:extLst>
      <p:ext uri="{BB962C8B-B14F-4D97-AF65-F5344CB8AC3E}">
        <p14:creationId xmlns:p14="http://schemas.microsoft.com/office/powerpoint/2010/main" val="3294625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5B497E-60E8-5C04-C19E-512069CF905A}"/>
              </a:ext>
            </a:extLst>
          </p:cNvPr>
          <p:cNvSpPr>
            <a:spLocks noGrp="1"/>
          </p:cNvSpPr>
          <p:nvPr>
            <p:ph type="dt" sz="half" idx="10"/>
          </p:nvPr>
        </p:nvSpPr>
        <p:spPr/>
        <p:txBody>
          <a:bodyPr/>
          <a:lstStyle/>
          <a:p>
            <a:fld id="{A98D4491-8A92-453B-B850-4EC42BC0ED74}" type="datetimeFigureOut">
              <a:rPr lang="en-GB" smtClean="0"/>
              <a:t>08/07/2023</a:t>
            </a:fld>
            <a:endParaRPr lang="en-GB" dirty="0"/>
          </a:p>
        </p:txBody>
      </p:sp>
      <p:sp>
        <p:nvSpPr>
          <p:cNvPr id="3" name="Footer Placeholder 2">
            <a:extLst>
              <a:ext uri="{FF2B5EF4-FFF2-40B4-BE49-F238E27FC236}">
                <a16:creationId xmlns:a16="http://schemas.microsoft.com/office/drawing/2014/main" id="{C7581A1F-D31F-7C8A-19AC-5B15028ACDAA}"/>
              </a:ext>
            </a:extLst>
          </p:cNvPr>
          <p:cNvSpPr>
            <a:spLocks noGrp="1"/>
          </p:cNvSpPr>
          <p:nvPr>
            <p:ph type="ftr" sz="quarter" idx="11"/>
          </p:nvPr>
        </p:nvSpPr>
        <p:spPr/>
        <p:txBody>
          <a:bodyPr/>
          <a:lstStyle/>
          <a:p>
            <a:endParaRPr lang="en-GB" dirty="0"/>
          </a:p>
        </p:txBody>
      </p:sp>
      <p:sp>
        <p:nvSpPr>
          <p:cNvPr id="4" name="Slide Number Placeholder 3">
            <a:extLst>
              <a:ext uri="{FF2B5EF4-FFF2-40B4-BE49-F238E27FC236}">
                <a16:creationId xmlns:a16="http://schemas.microsoft.com/office/drawing/2014/main" id="{A9BCF130-88E1-C5AF-F119-16C70AB3C868}"/>
              </a:ext>
            </a:extLst>
          </p:cNvPr>
          <p:cNvSpPr>
            <a:spLocks noGrp="1"/>
          </p:cNvSpPr>
          <p:nvPr>
            <p:ph type="sldNum" sz="quarter" idx="12"/>
          </p:nvPr>
        </p:nvSpPr>
        <p:spPr/>
        <p:txBody>
          <a:bodyPr/>
          <a:lstStyle/>
          <a:p>
            <a:fld id="{A43E635E-350A-4EDC-A904-39F066B3E27D}" type="slidenum">
              <a:rPr lang="en-GB" smtClean="0"/>
              <a:t>‹#›</a:t>
            </a:fld>
            <a:endParaRPr lang="en-GB" dirty="0"/>
          </a:p>
        </p:txBody>
      </p:sp>
    </p:spTree>
    <p:extLst>
      <p:ext uri="{BB962C8B-B14F-4D97-AF65-F5344CB8AC3E}">
        <p14:creationId xmlns:p14="http://schemas.microsoft.com/office/powerpoint/2010/main" val="1019620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4AE16-7739-3E3D-D5C8-EEED46150EB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96233A2B-6281-7E6B-D2CF-FDB76DEA06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47A41CF8-54DF-278C-01AD-01D8859837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2FFFD74-C7E7-AB1A-6F5A-EEFBA374B463}"/>
              </a:ext>
            </a:extLst>
          </p:cNvPr>
          <p:cNvSpPr>
            <a:spLocks noGrp="1"/>
          </p:cNvSpPr>
          <p:nvPr>
            <p:ph type="dt" sz="half" idx="10"/>
          </p:nvPr>
        </p:nvSpPr>
        <p:spPr/>
        <p:txBody>
          <a:bodyPr/>
          <a:lstStyle/>
          <a:p>
            <a:fld id="{A98D4491-8A92-453B-B850-4EC42BC0ED74}" type="datetimeFigureOut">
              <a:rPr lang="en-GB" smtClean="0"/>
              <a:t>08/07/2023</a:t>
            </a:fld>
            <a:endParaRPr lang="en-GB" dirty="0"/>
          </a:p>
        </p:txBody>
      </p:sp>
      <p:sp>
        <p:nvSpPr>
          <p:cNvPr id="6" name="Footer Placeholder 5">
            <a:extLst>
              <a:ext uri="{FF2B5EF4-FFF2-40B4-BE49-F238E27FC236}">
                <a16:creationId xmlns:a16="http://schemas.microsoft.com/office/drawing/2014/main" id="{E7144520-0809-AECD-AA0B-916A1310341E}"/>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7B3F98E2-044F-5692-AF39-3B7301478641}"/>
              </a:ext>
            </a:extLst>
          </p:cNvPr>
          <p:cNvSpPr>
            <a:spLocks noGrp="1"/>
          </p:cNvSpPr>
          <p:nvPr>
            <p:ph type="sldNum" sz="quarter" idx="12"/>
          </p:nvPr>
        </p:nvSpPr>
        <p:spPr/>
        <p:txBody>
          <a:bodyPr/>
          <a:lstStyle/>
          <a:p>
            <a:fld id="{A43E635E-350A-4EDC-A904-39F066B3E27D}" type="slidenum">
              <a:rPr lang="en-GB" smtClean="0"/>
              <a:t>‹#›</a:t>
            </a:fld>
            <a:endParaRPr lang="en-GB" dirty="0"/>
          </a:p>
        </p:txBody>
      </p:sp>
    </p:spTree>
    <p:extLst>
      <p:ext uri="{BB962C8B-B14F-4D97-AF65-F5344CB8AC3E}">
        <p14:creationId xmlns:p14="http://schemas.microsoft.com/office/powerpoint/2010/main" val="1312168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C9CA9-9863-3B31-CF41-434365A122C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D158C8B6-4FC9-4FC3-985D-7822D34FFB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a:extLst>
              <a:ext uri="{FF2B5EF4-FFF2-40B4-BE49-F238E27FC236}">
                <a16:creationId xmlns:a16="http://schemas.microsoft.com/office/drawing/2014/main" id="{5B5EBC34-2E8F-5A08-918C-C843E8EF82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FCC8C00-D076-4407-85A2-464EB1AAB719}"/>
              </a:ext>
            </a:extLst>
          </p:cNvPr>
          <p:cNvSpPr>
            <a:spLocks noGrp="1"/>
          </p:cNvSpPr>
          <p:nvPr>
            <p:ph type="dt" sz="half" idx="10"/>
          </p:nvPr>
        </p:nvSpPr>
        <p:spPr/>
        <p:txBody>
          <a:bodyPr/>
          <a:lstStyle/>
          <a:p>
            <a:fld id="{A98D4491-8A92-453B-B850-4EC42BC0ED74}" type="datetimeFigureOut">
              <a:rPr lang="en-GB" smtClean="0"/>
              <a:t>08/07/2023</a:t>
            </a:fld>
            <a:endParaRPr lang="en-GB" dirty="0"/>
          </a:p>
        </p:txBody>
      </p:sp>
      <p:sp>
        <p:nvSpPr>
          <p:cNvPr id="6" name="Footer Placeholder 5">
            <a:extLst>
              <a:ext uri="{FF2B5EF4-FFF2-40B4-BE49-F238E27FC236}">
                <a16:creationId xmlns:a16="http://schemas.microsoft.com/office/drawing/2014/main" id="{2C5A7183-851F-6A33-ED41-85E208299175}"/>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19F2A945-AE64-8AAC-465B-6EC687F81746}"/>
              </a:ext>
            </a:extLst>
          </p:cNvPr>
          <p:cNvSpPr>
            <a:spLocks noGrp="1"/>
          </p:cNvSpPr>
          <p:nvPr>
            <p:ph type="sldNum" sz="quarter" idx="12"/>
          </p:nvPr>
        </p:nvSpPr>
        <p:spPr/>
        <p:txBody>
          <a:bodyPr/>
          <a:lstStyle/>
          <a:p>
            <a:fld id="{A43E635E-350A-4EDC-A904-39F066B3E27D}" type="slidenum">
              <a:rPr lang="en-GB" smtClean="0"/>
              <a:t>‹#›</a:t>
            </a:fld>
            <a:endParaRPr lang="en-GB" dirty="0"/>
          </a:p>
        </p:txBody>
      </p:sp>
    </p:spTree>
    <p:extLst>
      <p:ext uri="{BB962C8B-B14F-4D97-AF65-F5344CB8AC3E}">
        <p14:creationId xmlns:p14="http://schemas.microsoft.com/office/powerpoint/2010/main" val="36930342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11BBC2-1897-49E7-BE9C-C871EBFAB2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45F20E41-3CC9-75BA-8FAD-CA934DBA96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E4263C7F-B5FB-DA03-E413-B4A35D0EF0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8D4491-8A92-453B-B850-4EC42BC0ED74}" type="datetimeFigureOut">
              <a:rPr lang="en-GB" smtClean="0"/>
              <a:t>08/07/2023</a:t>
            </a:fld>
            <a:endParaRPr lang="en-GB" dirty="0"/>
          </a:p>
        </p:txBody>
      </p:sp>
      <p:sp>
        <p:nvSpPr>
          <p:cNvPr id="5" name="Footer Placeholder 4">
            <a:extLst>
              <a:ext uri="{FF2B5EF4-FFF2-40B4-BE49-F238E27FC236}">
                <a16:creationId xmlns:a16="http://schemas.microsoft.com/office/drawing/2014/main" id="{700AF394-D4EA-27A6-9D71-9359B9F23B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a:extLst>
              <a:ext uri="{FF2B5EF4-FFF2-40B4-BE49-F238E27FC236}">
                <a16:creationId xmlns:a16="http://schemas.microsoft.com/office/drawing/2014/main" id="{7EC2EC42-1A4E-4DEE-F935-804BA443BB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3E635E-350A-4EDC-A904-39F066B3E27D}" type="slidenum">
              <a:rPr lang="en-GB" smtClean="0"/>
              <a:t>‹#›</a:t>
            </a:fld>
            <a:endParaRPr lang="en-GB" dirty="0"/>
          </a:p>
        </p:txBody>
      </p:sp>
    </p:spTree>
    <p:extLst>
      <p:ext uri="{BB962C8B-B14F-4D97-AF65-F5344CB8AC3E}">
        <p14:creationId xmlns:p14="http://schemas.microsoft.com/office/powerpoint/2010/main" val="10480205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3">
            <a:extLst>
              <a:ext uri="{FF2B5EF4-FFF2-40B4-BE49-F238E27FC236}">
                <a16:creationId xmlns:a16="http://schemas.microsoft.com/office/drawing/2014/main" id="{8A95209C-5275-4E15-8EA7-7F42980AB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Persoon die in een notitieboekje schrijft">
            <a:extLst>
              <a:ext uri="{FF2B5EF4-FFF2-40B4-BE49-F238E27FC236}">
                <a16:creationId xmlns:a16="http://schemas.microsoft.com/office/drawing/2014/main" id="{7FFA8EA7-09B8-764A-F2C0-F46822B13D96}"/>
              </a:ext>
            </a:extLst>
          </p:cNvPr>
          <p:cNvPicPr>
            <a:picLocks noChangeAspect="1"/>
          </p:cNvPicPr>
          <p:nvPr/>
        </p:nvPicPr>
        <p:blipFill rotWithShape="1">
          <a:blip r:embed="rId3">
            <a:alphaModFix amt="50000"/>
            <a:extLst>
              <a:ext uri="{BEBA8EAE-BF5A-486C-A8C5-ECC9F3942E4B}">
                <a14:imgProps xmlns:a14="http://schemas.microsoft.com/office/drawing/2010/main">
                  <a14:imgLayer r:embed="rId4">
                    <a14:imgEffect>
                      <a14:artisticCement/>
                    </a14:imgEffect>
                  </a14:imgLayer>
                </a14:imgProps>
              </a:ext>
            </a:extLst>
          </a:blip>
          <a:srcRect t="16482" r="-1" b="12521"/>
          <a:stretch/>
        </p:blipFill>
        <p:spPr>
          <a:xfrm>
            <a:off x="20" y="10"/>
            <a:ext cx="12188931" cy="6857990"/>
          </a:xfrm>
          <a:prstGeom prst="rect">
            <a:avLst/>
          </a:prstGeom>
        </p:spPr>
      </p:pic>
      <p:sp>
        <p:nvSpPr>
          <p:cNvPr id="2" name="Title 1">
            <a:extLst>
              <a:ext uri="{FF2B5EF4-FFF2-40B4-BE49-F238E27FC236}">
                <a16:creationId xmlns:a16="http://schemas.microsoft.com/office/drawing/2014/main" id="{2499E59F-AAEC-1B43-3C3E-0BBFDAA031E6}"/>
              </a:ext>
            </a:extLst>
          </p:cNvPr>
          <p:cNvSpPr>
            <a:spLocks noGrp="1"/>
          </p:cNvSpPr>
          <p:nvPr>
            <p:ph type="ctrTitle"/>
          </p:nvPr>
        </p:nvSpPr>
        <p:spPr>
          <a:xfrm>
            <a:off x="1527048" y="1124712"/>
            <a:ext cx="9144000" cy="3063240"/>
          </a:xfrm>
        </p:spPr>
        <p:txBody>
          <a:bodyPr>
            <a:normAutofit/>
          </a:bodyPr>
          <a:lstStyle/>
          <a:p>
            <a:r>
              <a:rPr lang="en-GB" sz="6600" dirty="0">
                <a:solidFill>
                  <a:srgbClr val="FFFFFF"/>
                </a:solidFill>
              </a:rPr>
              <a:t>STORYBOARD</a:t>
            </a:r>
          </a:p>
        </p:txBody>
      </p:sp>
      <p:sp>
        <p:nvSpPr>
          <p:cNvPr id="3" name="Subtitle 2">
            <a:extLst>
              <a:ext uri="{FF2B5EF4-FFF2-40B4-BE49-F238E27FC236}">
                <a16:creationId xmlns:a16="http://schemas.microsoft.com/office/drawing/2014/main" id="{B65C9D61-86AD-C5DD-9E34-F2EF207A3F13}"/>
              </a:ext>
            </a:extLst>
          </p:cNvPr>
          <p:cNvSpPr>
            <a:spLocks noGrp="1"/>
          </p:cNvSpPr>
          <p:nvPr>
            <p:ph type="subTitle" idx="1"/>
          </p:nvPr>
        </p:nvSpPr>
        <p:spPr>
          <a:xfrm>
            <a:off x="1527048" y="4599432"/>
            <a:ext cx="9144000" cy="1227520"/>
          </a:xfrm>
        </p:spPr>
        <p:txBody>
          <a:bodyPr>
            <a:normAutofit/>
          </a:bodyPr>
          <a:lstStyle/>
          <a:p>
            <a:r>
              <a:rPr lang="en-GB" dirty="0">
                <a:solidFill>
                  <a:srgbClr val="FFFFFF"/>
                </a:solidFill>
              </a:rPr>
              <a:t>AMAP Shopping Centre</a:t>
            </a:r>
          </a:p>
        </p:txBody>
      </p:sp>
      <p:sp>
        <p:nvSpPr>
          <p:cNvPr id="25" name="sketchy box">
            <a:extLst>
              <a:ext uri="{FF2B5EF4-FFF2-40B4-BE49-F238E27FC236}">
                <a16:creationId xmlns:a16="http://schemas.microsoft.com/office/drawing/2014/main" id="{4F2ED431-E304-4FF0-9F4E-032783C9D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rgbClr val="FFFFFF">
                <a:alpha val="75000"/>
              </a:srgb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sketchy line">
            <a:extLst>
              <a:ext uri="{FF2B5EF4-FFF2-40B4-BE49-F238E27FC236}">
                <a16:creationId xmlns:a16="http://schemas.microsoft.com/office/drawing/2014/main" id="{4E87FCFB-2CCE-460D-B3DD-557C8BD1B9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419423"/>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alpha val="75000"/>
            </a:srgbClr>
          </a:solidFill>
          <a:ln w="41275" cap="rnd">
            <a:solidFill>
              <a:srgbClr val="FFFFFF">
                <a:alpha val="75000"/>
              </a:srgb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249869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0E0AB4-0762-C635-8D5C-4086C0BBF407}"/>
              </a:ext>
            </a:extLst>
          </p:cNvPr>
          <p:cNvSpPr txBox="1"/>
          <p:nvPr/>
        </p:nvSpPr>
        <p:spPr>
          <a:xfrm>
            <a:off x="5350498" y="229825"/>
            <a:ext cx="2231402" cy="369332"/>
          </a:xfrm>
          <a:prstGeom prst="rect">
            <a:avLst/>
          </a:prstGeom>
          <a:noFill/>
        </p:spPr>
        <p:txBody>
          <a:bodyPr wrap="square" rtlCol="0">
            <a:spAutoFit/>
          </a:bodyPr>
          <a:lstStyle/>
          <a:p>
            <a:r>
              <a:rPr lang="en-GB" dirty="0"/>
              <a:t>#accessibility features</a:t>
            </a:r>
          </a:p>
        </p:txBody>
      </p:sp>
      <p:sp>
        <p:nvSpPr>
          <p:cNvPr id="6" name="TextBox 5">
            <a:extLst>
              <a:ext uri="{FF2B5EF4-FFF2-40B4-BE49-F238E27FC236}">
                <a16:creationId xmlns:a16="http://schemas.microsoft.com/office/drawing/2014/main" id="{4DE2FA29-D7DA-1060-5068-227AD2E4979C}"/>
              </a:ext>
            </a:extLst>
          </p:cNvPr>
          <p:cNvSpPr txBox="1"/>
          <p:nvPr/>
        </p:nvSpPr>
        <p:spPr>
          <a:xfrm>
            <a:off x="2759015" y="2456036"/>
            <a:ext cx="7845485" cy="646331"/>
          </a:xfrm>
          <a:prstGeom prst="rect">
            <a:avLst/>
          </a:prstGeom>
          <a:noFill/>
        </p:spPr>
        <p:txBody>
          <a:bodyPr wrap="square" rtlCol="0">
            <a:spAutoFit/>
          </a:bodyPr>
          <a:lstStyle/>
          <a:p>
            <a:r>
              <a:rPr lang="en-GB" dirty="0"/>
              <a:t>Visual impairment support; picture of description; location where the support is accessed</a:t>
            </a:r>
          </a:p>
        </p:txBody>
      </p:sp>
      <p:sp>
        <p:nvSpPr>
          <p:cNvPr id="7" name="Rectangle 6">
            <a:extLst>
              <a:ext uri="{FF2B5EF4-FFF2-40B4-BE49-F238E27FC236}">
                <a16:creationId xmlns:a16="http://schemas.microsoft.com/office/drawing/2014/main" id="{862C09A0-0320-F88C-5A19-97568E4AD3B4}"/>
              </a:ext>
            </a:extLst>
          </p:cNvPr>
          <p:cNvSpPr/>
          <p:nvPr/>
        </p:nvSpPr>
        <p:spPr>
          <a:xfrm>
            <a:off x="365145" y="2262397"/>
            <a:ext cx="11534862" cy="756611"/>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Rectangle 1">
            <a:extLst>
              <a:ext uri="{FF2B5EF4-FFF2-40B4-BE49-F238E27FC236}">
                <a16:creationId xmlns:a16="http://schemas.microsoft.com/office/drawing/2014/main" id="{E39FAD85-F754-D4EE-71D0-22CB696095D2}"/>
              </a:ext>
            </a:extLst>
          </p:cNvPr>
          <p:cNvSpPr/>
          <p:nvPr/>
        </p:nvSpPr>
        <p:spPr>
          <a:xfrm>
            <a:off x="286016" y="5541984"/>
            <a:ext cx="11534862" cy="1080314"/>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Box 8">
            <a:extLst>
              <a:ext uri="{FF2B5EF4-FFF2-40B4-BE49-F238E27FC236}">
                <a16:creationId xmlns:a16="http://schemas.microsoft.com/office/drawing/2014/main" id="{A2153552-8BA6-89AD-74C1-7D350F358527}"/>
              </a:ext>
            </a:extLst>
          </p:cNvPr>
          <p:cNvSpPr txBox="1"/>
          <p:nvPr/>
        </p:nvSpPr>
        <p:spPr>
          <a:xfrm>
            <a:off x="1812829" y="5750641"/>
            <a:ext cx="7712171" cy="646331"/>
          </a:xfrm>
          <a:prstGeom prst="rect">
            <a:avLst/>
          </a:prstGeom>
          <a:noFill/>
        </p:spPr>
        <p:txBody>
          <a:bodyPr wrap="square" rtlCol="0">
            <a:spAutoFit/>
          </a:bodyPr>
          <a:lstStyle/>
          <a:p>
            <a:r>
              <a:rPr lang="en-GB" dirty="0"/>
              <a:t>footer that covers the entire width of the interface with contact information and social media links</a:t>
            </a:r>
          </a:p>
        </p:txBody>
      </p:sp>
      <p:sp>
        <p:nvSpPr>
          <p:cNvPr id="10" name="TextBox 9">
            <a:extLst>
              <a:ext uri="{FF2B5EF4-FFF2-40B4-BE49-F238E27FC236}">
                <a16:creationId xmlns:a16="http://schemas.microsoft.com/office/drawing/2014/main" id="{3A159AD6-B83C-8F08-392F-F53975E90E10}"/>
              </a:ext>
            </a:extLst>
          </p:cNvPr>
          <p:cNvSpPr txBox="1"/>
          <p:nvPr/>
        </p:nvSpPr>
        <p:spPr>
          <a:xfrm>
            <a:off x="407190" y="926196"/>
            <a:ext cx="11377620" cy="584775"/>
          </a:xfrm>
          <a:prstGeom prst="rect">
            <a:avLst/>
          </a:prstGeom>
          <a:noFill/>
          <a:ln>
            <a:solidFill>
              <a:schemeClr val="tx1"/>
            </a:solidFill>
          </a:ln>
        </p:spPr>
        <p:txBody>
          <a:bodyPr wrap="square" rtlCol="0">
            <a:spAutoFit/>
          </a:bodyPr>
          <a:lstStyle/>
          <a:p>
            <a:pPr algn="ctr"/>
            <a:r>
              <a:rPr lang="en-GB" sz="3200" dirty="0"/>
              <a:t>AMAP Shopping Centre</a:t>
            </a:r>
          </a:p>
        </p:txBody>
      </p:sp>
      <p:sp>
        <p:nvSpPr>
          <p:cNvPr id="11" name="TextBox 10">
            <a:extLst>
              <a:ext uri="{FF2B5EF4-FFF2-40B4-BE49-F238E27FC236}">
                <a16:creationId xmlns:a16="http://schemas.microsoft.com/office/drawing/2014/main" id="{9E6D8915-1BEA-8CC2-19BD-58E78C45573A}"/>
              </a:ext>
            </a:extLst>
          </p:cNvPr>
          <p:cNvSpPr txBox="1"/>
          <p:nvPr/>
        </p:nvSpPr>
        <p:spPr>
          <a:xfrm>
            <a:off x="870029" y="4071828"/>
            <a:ext cx="1888986" cy="646331"/>
          </a:xfrm>
          <a:prstGeom prst="rect">
            <a:avLst/>
          </a:prstGeom>
          <a:noFill/>
        </p:spPr>
        <p:txBody>
          <a:bodyPr wrap="square" rtlCol="0">
            <a:spAutoFit/>
          </a:bodyPr>
          <a:lstStyle/>
          <a:p>
            <a:r>
              <a:rPr lang="en-GB" dirty="0"/>
              <a:t>Icon for disabled toilets; picture</a:t>
            </a:r>
          </a:p>
        </p:txBody>
      </p:sp>
      <p:sp>
        <p:nvSpPr>
          <p:cNvPr id="12" name="Rectangle 11">
            <a:extLst>
              <a:ext uri="{FF2B5EF4-FFF2-40B4-BE49-F238E27FC236}">
                <a16:creationId xmlns:a16="http://schemas.microsoft.com/office/drawing/2014/main" id="{5A2FD66D-F359-34F5-71EC-B0A52F16552F}"/>
              </a:ext>
            </a:extLst>
          </p:cNvPr>
          <p:cNvSpPr/>
          <p:nvPr/>
        </p:nvSpPr>
        <p:spPr>
          <a:xfrm>
            <a:off x="669945" y="3720287"/>
            <a:ext cx="2289155" cy="162641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018C7504-104B-EE1C-9A38-5FBB435066A9}"/>
              </a:ext>
            </a:extLst>
          </p:cNvPr>
          <p:cNvSpPr txBox="1"/>
          <p:nvPr/>
        </p:nvSpPr>
        <p:spPr>
          <a:xfrm>
            <a:off x="4848738" y="4107348"/>
            <a:ext cx="2095341" cy="646331"/>
          </a:xfrm>
          <a:prstGeom prst="rect">
            <a:avLst/>
          </a:prstGeom>
          <a:noFill/>
        </p:spPr>
        <p:txBody>
          <a:bodyPr wrap="square" rtlCol="0">
            <a:spAutoFit/>
          </a:bodyPr>
          <a:lstStyle/>
          <a:p>
            <a:r>
              <a:rPr lang="en-GB" dirty="0"/>
              <a:t>Icons for accessible lifts; picture</a:t>
            </a:r>
          </a:p>
        </p:txBody>
      </p:sp>
      <p:sp>
        <p:nvSpPr>
          <p:cNvPr id="14" name="Rectangle 13">
            <a:extLst>
              <a:ext uri="{FF2B5EF4-FFF2-40B4-BE49-F238E27FC236}">
                <a16:creationId xmlns:a16="http://schemas.microsoft.com/office/drawing/2014/main" id="{D37A4741-687E-69D1-9846-CB11593446D1}"/>
              </a:ext>
            </a:extLst>
          </p:cNvPr>
          <p:cNvSpPr/>
          <p:nvPr/>
        </p:nvSpPr>
        <p:spPr>
          <a:xfrm>
            <a:off x="4751832" y="3720287"/>
            <a:ext cx="2289155" cy="162641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TextBox 14">
            <a:extLst>
              <a:ext uri="{FF2B5EF4-FFF2-40B4-BE49-F238E27FC236}">
                <a16:creationId xmlns:a16="http://schemas.microsoft.com/office/drawing/2014/main" id="{5FBF902B-067B-AD01-2013-3818E67B297D}"/>
              </a:ext>
            </a:extLst>
          </p:cNvPr>
          <p:cNvSpPr txBox="1"/>
          <p:nvPr/>
        </p:nvSpPr>
        <p:spPr>
          <a:xfrm>
            <a:off x="9027533" y="4052787"/>
            <a:ext cx="2095341" cy="646331"/>
          </a:xfrm>
          <a:prstGeom prst="rect">
            <a:avLst/>
          </a:prstGeom>
          <a:noFill/>
        </p:spPr>
        <p:txBody>
          <a:bodyPr wrap="square" rtlCol="0">
            <a:spAutoFit/>
          </a:bodyPr>
          <a:lstStyle/>
          <a:p>
            <a:r>
              <a:rPr lang="en-GB" dirty="0"/>
              <a:t>Braille on lifts; picture</a:t>
            </a:r>
          </a:p>
        </p:txBody>
      </p:sp>
      <p:sp>
        <p:nvSpPr>
          <p:cNvPr id="16" name="Rectangle 15">
            <a:extLst>
              <a:ext uri="{FF2B5EF4-FFF2-40B4-BE49-F238E27FC236}">
                <a16:creationId xmlns:a16="http://schemas.microsoft.com/office/drawing/2014/main" id="{9505F2D8-BC83-1B23-796F-850F771C5D58}"/>
              </a:ext>
            </a:extLst>
          </p:cNvPr>
          <p:cNvSpPr/>
          <p:nvPr/>
        </p:nvSpPr>
        <p:spPr>
          <a:xfrm>
            <a:off x="8833719" y="3720287"/>
            <a:ext cx="2289155" cy="162641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TextBox 16">
            <a:extLst>
              <a:ext uri="{FF2B5EF4-FFF2-40B4-BE49-F238E27FC236}">
                <a16:creationId xmlns:a16="http://schemas.microsoft.com/office/drawing/2014/main" id="{7B93B582-A45C-3D7A-494A-E13886534C4C}"/>
              </a:ext>
            </a:extLst>
          </p:cNvPr>
          <p:cNvSpPr txBox="1"/>
          <p:nvPr/>
        </p:nvSpPr>
        <p:spPr>
          <a:xfrm>
            <a:off x="5094919" y="1640307"/>
            <a:ext cx="3347845" cy="369332"/>
          </a:xfrm>
          <a:prstGeom prst="rect">
            <a:avLst/>
          </a:prstGeom>
          <a:noFill/>
          <a:ln>
            <a:noFill/>
          </a:ln>
        </p:spPr>
        <p:txBody>
          <a:bodyPr wrap="square" rtlCol="0">
            <a:spAutoFit/>
          </a:bodyPr>
          <a:lstStyle/>
          <a:p>
            <a:r>
              <a:rPr lang="en-GB" dirty="0"/>
              <a:t>Grey background with black texts</a:t>
            </a:r>
          </a:p>
        </p:txBody>
      </p:sp>
      <p:cxnSp>
        <p:nvCxnSpPr>
          <p:cNvPr id="18" name="Straight Arrow Connector 17">
            <a:extLst>
              <a:ext uri="{FF2B5EF4-FFF2-40B4-BE49-F238E27FC236}">
                <a16:creationId xmlns:a16="http://schemas.microsoft.com/office/drawing/2014/main" id="{2BB988D7-7EE9-0962-307C-4BB5EAB25D39}"/>
              </a:ext>
            </a:extLst>
          </p:cNvPr>
          <p:cNvCxnSpPr>
            <a:cxnSpLocks/>
          </p:cNvCxnSpPr>
          <p:nvPr/>
        </p:nvCxnSpPr>
        <p:spPr>
          <a:xfrm>
            <a:off x="8552058" y="1824973"/>
            <a:ext cx="1493417"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87C09E54-03D9-A782-91E2-C8661230F70D}"/>
              </a:ext>
            </a:extLst>
          </p:cNvPr>
          <p:cNvSpPr txBox="1"/>
          <p:nvPr/>
        </p:nvSpPr>
        <p:spPr>
          <a:xfrm>
            <a:off x="644692" y="1602367"/>
            <a:ext cx="1692255" cy="369332"/>
          </a:xfrm>
          <a:prstGeom prst="rect">
            <a:avLst/>
          </a:prstGeom>
          <a:noFill/>
          <a:ln>
            <a:solidFill>
              <a:schemeClr val="tx1"/>
            </a:solidFill>
          </a:ln>
        </p:spPr>
        <p:txBody>
          <a:bodyPr wrap="square" rtlCol="0">
            <a:spAutoFit/>
          </a:bodyPr>
          <a:lstStyle/>
          <a:p>
            <a:r>
              <a:rPr lang="en-GB" dirty="0"/>
              <a:t>Go back button</a:t>
            </a:r>
          </a:p>
        </p:txBody>
      </p:sp>
      <p:cxnSp>
        <p:nvCxnSpPr>
          <p:cNvPr id="8" name="Straight Arrow Connector 7">
            <a:extLst>
              <a:ext uri="{FF2B5EF4-FFF2-40B4-BE49-F238E27FC236}">
                <a16:creationId xmlns:a16="http://schemas.microsoft.com/office/drawing/2014/main" id="{9CC5320A-FDF3-3C4E-DDBD-C9C90267BC6B}"/>
              </a:ext>
            </a:extLst>
          </p:cNvPr>
          <p:cNvCxnSpPr>
            <a:cxnSpLocks/>
          </p:cNvCxnSpPr>
          <p:nvPr/>
        </p:nvCxnSpPr>
        <p:spPr>
          <a:xfrm flipH="1">
            <a:off x="3858768" y="1824973"/>
            <a:ext cx="1077758"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5" name="Straight Arrow Connector 4">
            <a:extLst>
              <a:ext uri="{FF2B5EF4-FFF2-40B4-BE49-F238E27FC236}">
                <a16:creationId xmlns:a16="http://schemas.microsoft.com/office/drawing/2014/main" id="{FAFFF7BC-9B18-0D21-4444-EC8156795455}"/>
              </a:ext>
            </a:extLst>
          </p:cNvPr>
          <p:cNvCxnSpPr>
            <a:cxnSpLocks/>
          </p:cNvCxnSpPr>
          <p:nvPr/>
        </p:nvCxnSpPr>
        <p:spPr>
          <a:xfrm flipH="1">
            <a:off x="8032269" y="606528"/>
            <a:ext cx="568888" cy="47658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56D50052-2415-4EE1-9E4F-54B8737F1D71}"/>
              </a:ext>
            </a:extLst>
          </p:cNvPr>
          <p:cNvSpPr txBox="1"/>
          <p:nvPr/>
        </p:nvSpPr>
        <p:spPr>
          <a:xfrm>
            <a:off x="8833719" y="42459"/>
            <a:ext cx="2784708" cy="923330"/>
          </a:xfrm>
          <a:prstGeom prst="rect">
            <a:avLst/>
          </a:prstGeom>
          <a:noFill/>
        </p:spPr>
        <p:txBody>
          <a:bodyPr wrap="square" rtlCol="0">
            <a:spAutoFit/>
          </a:bodyPr>
          <a:lstStyle/>
          <a:p>
            <a:r>
              <a:rPr lang="en-GB" dirty="0"/>
              <a:t>Clickable header present unlike in homepage; will redirect to homepage</a:t>
            </a:r>
          </a:p>
        </p:txBody>
      </p:sp>
    </p:spTree>
    <p:extLst>
      <p:ext uri="{BB962C8B-B14F-4D97-AF65-F5344CB8AC3E}">
        <p14:creationId xmlns:p14="http://schemas.microsoft.com/office/powerpoint/2010/main" val="98869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0E0AB4-0762-C635-8D5C-4086C0BBF407}"/>
              </a:ext>
            </a:extLst>
          </p:cNvPr>
          <p:cNvSpPr txBox="1"/>
          <p:nvPr/>
        </p:nvSpPr>
        <p:spPr>
          <a:xfrm>
            <a:off x="5350498" y="229825"/>
            <a:ext cx="1389888" cy="369332"/>
          </a:xfrm>
          <a:prstGeom prst="rect">
            <a:avLst/>
          </a:prstGeom>
          <a:noFill/>
        </p:spPr>
        <p:txBody>
          <a:bodyPr wrap="square" rtlCol="0">
            <a:spAutoFit/>
          </a:bodyPr>
          <a:lstStyle/>
          <a:p>
            <a:r>
              <a:rPr lang="en-GB" dirty="0"/>
              <a:t>#Open hours</a:t>
            </a:r>
          </a:p>
        </p:txBody>
      </p:sp>
      <p:sp>
        <p:nvSpPr>
          <p:cNvPr id="6" name="TextBox 5">
            <a:extLst>
              <a:ext uri="{FF2B5EF4-FFF2-40B4-BE49-F238E27FC236}">
                <a16:creationId xmlns:a16="http://schemas.microsoft.com/office/drawing/2014/main" id="{4DE2FA29-D7DA-1060-5068-227AD2E4979C}"/>
              </a:ext>
            </a:extLst>
          </p:cNvPr>
          <p:cNvSpPr txBox="1"/>
          <p:nvPr/>
        </p:nvSpPr>
        <p:spPr>
          <a:xfrm>
            <a:off x="4463699" y="3637656"/>
            <a:ext cx="3419856" cy="646331"/>
          </a:xfrm>
          <a:prstGeom prst="rect">
            <a:avLst/>
          </a:prstGeom>
          <a:noFill/>
        </p:spPr>
        <p:txBody>
          <a:bodyPr wrap="square" rtlCol="0">
            <a:spAutoFit/>
          </a:bodyPr>
          <a:lstStyle/>
          <a:p>
            <a:r>
              <a:rPr lang="en-GB" dirty="0"/>
              <a:t>Shopping centre opening and closing timetables</a:t>
            </a:r>
          </a:p>
        </p:txBody>
      </p:sp>
      <p:sp>
        <p:nvSpPr>
          <p:cNvPr id="7" name="Rectangle 6">
            <a:extLst>
              <a:ext uri="{FF2B5EF4-FFF2-40B4-BE49-F238E27FC236}">
                <a16:creationId xmlns:a16="http://schemas.microsoft.com/office/drawing/2014/main" id="{862C09A0-0320-F88C-5A19-97568E4AD3B4}"/>
              </a:ext>
            </a:extLst>
          </p:cNvPr>
          <p:cNvSpPr/>
          <p:nvPr/>
        </p:nvSpPr>
        <p:spPr>
          <a:xfrm>
            <a:off x="3811896" y="2794219"/>
            <a:ext cx="4483101" cy="233320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Rectangle 2">
            <a:extLst>
              <a:ext uri="{FF2B5EF4-FFF2-40B4-BE49-F238E27FC236}">
                <a16:creationId xmlns:a16="http://schemas.microsoft.com/office/drawing/2014/main" id="{18457B39-E952-BD2D-C89B-FAE23ECD6095}"/>
              </a:ext>
            </a:extLst>
          </p:cNvPr>
          <p:cNvSpPr/>
          <p:nvPr/>
        </p:nvSpPr>
        <p:spPr>
          <a:xfrm>
            <a:off x="286016" y="5541984"/>
            <a:ext cx="11534862" cy="1080314"/>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EE423DA1-C0BE-4D4F-269F-57F5A2060C68}"/>
              </a:ext>
            </a:extLst>
          </p:cNvPr>
          <p:cNvSpPr txBox="1"/>
          <p:nvPr/>
        </p:nvSpPr>
        <p:spPr>
          <a:xfrm>
            <a:off x="1812829" y="5750641"/>
            <a:ext cx="7712171" cy="646331"/>
          </a:xfrm>
          <a:prstGeom prst="rect">
            <a:avLst/>
          </a:prstGeom>
          <a:noFill/>
        </p:spPr>
        <p:txBody>
          <a:bodyPr wrap="square" rtlCol="0">
            <a:spAutoFit/>
          </a:bodyPr>
          <a:lstStyle/>
          <a:p>
            <a:r>
              <a:rPr lang="en-GB" dirty="0"/>
              <a:t>footer that covers the entire width of the interface with contact information and social media links</a:t>
            </a:r>
          </a:p>
        </p:txBody>
      </p:sp>
      <p:sp>
        <p:nvSpPr>
          <p:cNvPr id="2" name="TextBox 1">
            <a:extLst>
              <a:ext uri="{FF2B5EF4-FFF2-40B4-BE49-F238E27FC236}">
                <a16:creationId xmlns:a16="http://schemas.microsoft.com/office/drawing/2014/main" id="{750CCBBE-AB18-4AC9-6562-2F47443054A9}"/>
              </a:ext>
            </a:extLst>
          </p:cNvPr>
          <p:cNvSpPr txBox="1"/>
          <p:nvPr/>
        </p:nvSpPr>
        <p:spPr>
          <a:xfrm>
            <a:off x="407190" y="926196"/>
            <a:ext cx="11377620" cy="584775"/>
          </a:xfrm>
          <a:prstGeom prst="rect">
            <a:avLst/>
          </a:prstGeom>
          <a:noFill/>
          <a:ln>
            <a:solidFill>
              <a:schemeClr val="tx1"/>
            </a:solidFill>
          </a:ln>
        </p:spPr>
        <p:txBody>
          <a:bodyPr wrap="square" rtlCol="0">
            <a:spAutoFit/>
          </a:bodyPr>
          <a:lstStyle/>
          <a:p>
            <a:pPr algn="ctr"/>
            <a:r>
              <a:rPr lang="en-GB" sz="3200" dirty="0"/>
              <a:t>AMAP Shopping Centre</a:t>
            </a:r>
          </a:p>
        </p:txBody>
      </p:sp>
      <p:sp>
        <p:nvSpPr>
          <p:cNvPr id="9" name="TextBox 8">
            <a:extLst>
              <a:ext uri="{FF2B5EF4-FFF2-40B4-BE49-F238E27FC236}">
                <a16:creationId xmlns:a16="http://schemas.microsoft.com/office/drawing/2014/main" id="{8A25F5BE-CEAE-4B3A-85CB-9C4E4E9B50ED}"/>
              </a:ext>
            </a:extLst>
          </p:cNvPr>
          <p:cNvSpPr txBox="1"/>
          <p:nvPr/>
        </p:nvSpPr>
        <p:spPr>
          <a:xfrm>
            <a:off x="3718365" y="1962153"/>
            <a:ext cx="5295900" cy="369332"/>
          </a:xfrm>
          <a:prstGeom prst="rect">
            <a:avLst/>
          </a:prstGeom>
          <a:noFill/>
        </p:spPr>
        <p:txBody>
          <a:bodyPr wrap="square" rtlCol="0">
            <a:spAutoFit/>
          </a:bodyPr>
          <a:lstStyle/>
          <a:p>
            <a:r>
              <a:rPr lang="en-GB" dirty="0"/>
              <a:t>Link to parking services; underlined and bold</a:t>
            </a:r>
          </a:p>
        </p:txBody>
      </p:sp>
      <p:sp>
        <p:nvSpPr>
          <p:cNvPr id="10" name="TextBox 9">
            <a:extLst>
              <a:ext uri="{FF2B5EF4-FFF2-40B4-BE49-F238E27FC236}">
                <a16:creationId xmlns:a16="http://schemas.microsoft.com/office/drawing/2014/main" id="{DC489158-6C9D-23F2-4B85-FD1B89A92BD8}"/>
              </a:ext>
            </a:extLst>
          </p:cNvPr>
          <p:cNvSpPr txBox="1"/>
          <p:nvPr/>
        </p:nvSpPr>
        <p:spPr>
          <a:xfrm>
            <a:off x="9014265" y="2782668"/>
            <a:ext cx="2516632" cy="646331"/>
          </a:xfrm>
          <a:prstGeom prst="rect">
            <a:avLst/>
          </a:prstGeom>
          <a:noFill/>
          <a:ln>
            <a:noFill/>
          </a:ln>
        </p:spPr>
        <p:txBody>
          <a:bodyPr wrap="square" rtlCol="0">
            <a:spAutoFit/>
          </a:bodyPr>
          <a:lstStyle/>
          <a:p>
            <a:r>
              <a:rPr lang="en-GB" dirty="0"/>
              <a:t>Grey background ; black font</a:t>
            </a:r>
          </a:p>
        </p:txBody>
      </p:sp>
      <p:cxnSp>
        <p:nvCxnSpPr>
          <p:cNvPr id="11" name="Straight Arrow Connector 10">
            <a:extLst>
              <a:ext uri="{FF2B5EF4-FFF2-40B4-BE49-F238E27FC236}">
                <a16:creationId xmlns:a16="http://schemas.microsoft.com/office/drawing/2014/main" id="{98C7C5A0-193D-48B5-E55D-F14787944CC0}"/>
              </a:ext>
            </a:extLst>
          </p:cNvPr>
          <p:cNvCxnSpPr>
            <a:cxnSpLocks/>
          </p:cNvCxnSpPr>
          <p:nvPr/>
        </p:nvCxnSpPr>
        <p:spPr>
          <a:xfrm flipH="1" flipV="1">
            <a:off x="10172700" y="3428999"/>
            <a:ext cx="482600" cy="72390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1EBF5441-006C-E77A-3FDF-8D36D1A1DC38}"/>
              </a:ext>
            </a:extLst>
          </p:cNvPr>
          <p:cNvCxnSpPr>
            <a:cxnSpLocks/>
          </p:cNvCxnSpPr>
          <p:nvPr/>
        </p:nvCxnSpPr>
        <p:spPr>
          <a:xfrm flipH="1">
            <a:off x="8406451" y="2165196"/>
            <a:ext cx="1118549"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63F9531C-3318-804D-B53A-2708E9AE4956}"/>
              </a:ext>
            </a:extLst>
          </p:cNvPr>
          <p:cNvCxnSpPr>
            <a:cxnSpLocks/>
          </p:cNvCxnSpPr>
          <p:nvPr/>
        </p:nvCxnSpPr>
        <p:spPr>
          <a:xfrm>
            <a:off x="3136900" y="4500417"/>
            <a:ext cx="862651"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98703736-FF05-140E-8421-EB47608A756B}"/>
              </a:ext>
            </a:extLst>
          </p:cNvPr>
          <p:cNvSpPr txBox="1"/>
          <p:nvPr/>
        </p:nvSpPr>
        <p:spPr>
          <a:xfrm>
            <a:off x="965378" y="4352138"/>
            <a:ext cx="2362022" cy="369332"/>
          </a:xfrm>
          <a:prstGeom prst="rect">
            <a:avLst/>
          </a:prstGeom>
          <a:noFill/>
        </p:spPr>
        <p:txBody>
          <a:bodyPr wrap="square" rtlCol="0">
            <a:spAutoFit/>
          </a:bodyPr>
          <a:lstStyle/>
          <a:p>
            <a:r>
              <a:rPr lang="en-GB" dirty="0"/>
              <a:t>Picture of timetable</a:t>
            </a:r>
          </a:p>
        </p:txBody>
      </p:sp>
      <p:sp>
        <p:nvSpPr>
          <p:cNvPr id="5" name="TextBox 4">
            <a:extLst>
              <a:ext uri="{FF2B5EF4-FFF2-40B4-BE49-F238E27FC236}">
                <a16:creationId xmlns:a16="http://schemas.microsoft.com/office/drawing/2014/main" id="{301A2815-44DF-CE11-A551-F95007B3DDF8}"/>
              </a:ext>
            </a:extLst>
          </p:cNvPr>
          <p:cNvSpPr txBox="1"/>
          <p:nvPr/>
        </p:nvSpPr>
        <p:spPr>
          <a:xfrm>
            <a:off x="644692" y="1602367"/>
            <a:ext cx="1692255" cy="369332"/>
          </a:xfrm>
          <a:prstGeom prst="rect">
            <a:avLst/>
          </a:prstGeom>
          <a:noFill/>
          <a:ln>
            <a:solidFill>
              <a:schemeClr val="tx1"/>
            </a:solidFill>
          </a:ln>
        </p:spPr>
        <p:txBody>
          <a:bodyPr wrap="square" rtlCol="0">
            <a:spAutoFit/>
          </a:bodyPr>
          <a:lstStyle/>
          <a:p>
            <a:r>
              <a:rPr lang="en-GB" dirty="0"/>
              <a:t>Go back button</a:t>
            </a:r>
          </a:p>
        </p:txBody>
      </p:sp>
    </p:spTree>
    <p:extLst>
      <p:ext uri="{BB962C8B-B14F-4D97-AF65-F5344CB8AC3E}">
        <p14:creationId xmlns:p14="http://schemas.microsoft.com/office/powerpoint/2010/main" val="28731863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DDDDD"/>
        </a:solidFill>
        <a:effectLst/>
      </p:bgPr>
    </p:bg>
    <p:spTree>
      <p:nvGrpSpPr>
        <p:cNvPr id="1" name=""/>
        <p:cNvGrpSpPr/>
        <p:nvPr/>
      </p:nvGrpSpPr>
      <p:grpSpPr>
        <a:xfrm>
          <a:off x="0" y="0"/>
          <a:ext cx="0" cy="0"/>
          <a:chOff x="0" y="0"/>
          <a:chExt cx="0" cy="0"/>
        </a:xfrm>
      </p:grpSpPr>
      <p:sp useBgFill="1">
        <p:nvSpPr>
          <p:cNvPr id="82" name="Rectangle 6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White paper bag with black ribbon handle">
            <a:extLst>
              <a:ext uri="{FF2B5EF4-FFF2-40B4-BE49-F238E27FC236}">
                <a16:creationId xmlns:a16="http://schemas.microsoft.com/office/drawing/2014/main" id="{D348F381-1322-1F42-12F4-9C5D117012E3}"/>
              </a:ext>
            </a:extLst>
          </p:cNvPr>
          <p:cNvPicPr>
            <a:picLocks noChangeAspect="1"/>
          </p:cNvPicPr>
          <p:nvPr/>
        </p:nvPicPr>
        <p:blipFill rotWithShape="1">
          <a:blip r:embed="rId3">
            <a:extLst>
              <a:ext uri="{28A0092B-C50C-407E-A947-70E740481C1C}">
                <a14:useLocalDpi xmlns:a14="http://schemas.microsoft.com/office/drawing/2010/main" val="0"/>
              </a:ext>
            </a:extLst>
          </a:blip>
          <a:srcRect r="5882" b="-1"/>
          <a:stretch/>
        </p:blipFill>
        <p:spPr>
          <a:xfrm>
            <a:off x="-1641986" y="10"/>
            <a:ext cx="9669642" cy="6857990"/>
          </a:xfrm>
          <a:prstGeom prst="rect">
            <a:avLst/>
          </a:prstGeom>
        </p:spPr>
      </p:pic>
      <p:sp>
        <p:nvSpPr>
          <p:cNvPr id="83" name="Rectangle 6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1ECF2D0-8C62-B50D-A846-01B65BAB2536}"/>
              </a:ext>
            </a:extLst>
          </p:cNvPr>
          <p:cNvSpPr>
            <a:spLocks noGrp="1"/>
          </p:cNvSpPr>
          <p:nvPr>
            <p:ph type="title"/>
          </p:nvPr>
        </p:nvSpPr>
        <p:spPr>
          <a:xfrm>
            <a:off x="6744980" y="823298"/>
            <a:ext cx="3822189" cy="963561"/>
          </a:xfrm>
        </p:spPr>
        <p:txBody>
          <a:bodyPr>
            <a:normAutofit/>
          </a:bodyPr>
          <a:lstStyle/>
          <a:p>
            <a:r>
              <a:rPr lang="en-GB" sz="4000" dirty="0">
                <a:latin typeface="Posterama" panose="020B0504020200020000" pitchFamily="34" charset="0"/>
                <a:cs typeface="Posterama" panose="020B0504020200020000" pitchFamily="34" charset="0"/>
              </a:rPr>
              <a:t>MENUS</a:t>
            </a:r>
          </a:p>
        </p:txBody>
      </p:sp>
      <p:sp>
        <p:nvSpPr>
          <p:cNvPr id="21" name="Content Placeholder 2">
            <a:extLst>
              <a:ext uri="{FF2B5EF4-FFF2-40B4-BE49-F238E27FC236}">
                <a16:creationId xmlns:a16="http://schemas.microsoft.com/office/drawing/2014/main" id="{5CFEA6D4-7FA8-4F3D-62E2-A7DE60E27302}"/>
              </a:ext>
            </a:extLst>
          </p:cNvPr>
          <p:cNvSpPr>
            <a:spLocks noGrp="1"/>
          </p:cNvSpPr>
          <p:nvPr>
            <p:ph idx="1"/>
          </p:nvPr>
        </p:nvSpPr>
        <p:spPr>
          <a:xfrm>
            <a:off x="6499124" y="1946787"/>
            <a:ext cx="4313902" cy="4269505"/>
          </a:xfrm>
        </p:spPr>
        <p:txBody>
          <a:bodyPr>
            <a:normAutofit lnSpcReduction="10000"/>
          </a:bodyPr>
          <a:lstStyle/>
          <a:p>
            <a:pPr marL="342900" lvl="0" indent="-342900">
              <a:buFont typeface="Symbol" panose="05050102010706020507" pitchFamily="18" charset="2"/>
              <a:buChar char=""/>
            </a:pPr>
            <a:r>
              <a:rPr lang="en-GB" sz="1800" dirty="0">
                <a:effectLst/>
                <a:latin typeface="Posterama" panose="020B0504020200020000" pitchFamily="34" charset="0"/>
                <a:ea typeface="SimSun" panose="02010600030101010101" pitchFamily="2" charset="-122"/>
                <a:cs typeface="Posterama" panose="020B0504020200020000" pitchFamily="34" charset="0"/>
              </a:rPr>
              <a:t>Parking</a:t>
            </a:r>
          </a:p>
          <a:p>
            <a:pPr marL="342900" lvl="0" indent="-342900">
              <a:buFont typeface="Symbol" panose="05050102010706020507" pitchFamily="18" charset="2"/>
              <a:buChar char=""/>
            </a:pPr>
            <a:r>
              <a:rPr lang="en-GB" sz="1800" dirty="0">
                <a:effectLst/>
                <a:latin typeface="Posterama" panose="020B0504020200020000" pitchFamily="34" charset="0"/>
                <a:ea typeface="SimSun" panose="02010600030101010101" pitchFamily="2" charset="-122"/>
                <a:cs typeface="Posterama" panose="020B0504020200020000" pitchFamily="34" charset="0"/>
              </a:rPr>
              <a:t>Banks</a:t>
            </a:r>
          </a:p>
          <a:p>
            <a:pPr marL="342900" lvl="0" indent="-342900">
              <a:buFont typeface="Symbol" panose="05050102010706020507" pitchFamily="18" charset="2"/>
              <a:buChar char=""/>
            </a:pPr>
            <a:r>
              <a:rPr lang="en-GB" sz="1800" dirty="0">
                <a:effectLst/>
                <a:latin typeface="Posterama" panose="020B0504020200020000" pitchFamily="34" charset="0"/>
                <a:ea typeface="SimSun" panose="02010600030101010101" pitchFamily="2" charset="-122"/>
                <a:cs typeface="Posterama" panose="020B0504020200020000" pitchFamily="34" charset="0"/>
              </a:rPr>
              <a:t>Shopping</a:t>
            </a:r>
          </a:p>
          <a:p>
            <a:pPr marL="342900" lvl="0" indent="-342900">
              <a:buFont typeface="Symbol" panose="05050102010706020507" pitchFamily="18" charset="2"/>
              <a:buChar char=""/>
            </a:pPr>
            <a:r>
              <a:rPr lang="en-GB" sz="1800" dirty="0">
                <a:effectLst/>
                <a:latin typeface="Posterama" panose="020B0504020200020000" pitchFamily="34" charset="0"/>
                <a:ea typeface="SimSun" panose="02010600030101010101" pitchFamily="2" charset="-122"/>
                <a:cs typeface="Posterama" panose="020B0504020200020000" pitchFamily="34" charset="0"/>
              </a:rPr>
              <a:t>Food</a:t>
            </a:r>
          </a:p>
          <a:p>
            <a:pPr marL="342900" lvl="0" indent="-342900">
              <a:buFont typeface="Symbol" panose="05050102010706020507" pitchFamily="18" charset="2"/>
              <a:buChar char=""/>
            </a:pPr>
            <a:r>
              <a:rPr lang="en-GB" sz="1800" dirty="0">
                <a:latin typeface="Posterama" panose="020B0504020200020000" pitchFamily="34" charset="0"/>
                <a:ea typeface="SimSun" panose="02010600030101010101" pitchFamily="2" charset="-122"/>
                <a:cs typeface="Posterama" panose="020B0504020200020000" pitchFamily="34" charset="0"/>
              </a:rPr>
              <a:t>Sport</a:t>
            </a:r>
          </a:p>
          <a:p>
            <a:pPr marL="342900" lvl="0" indent="-342900">
              <a:buFont typeface="Symbol" panose="05050102010706020507" pitchFamily="18" charset="2"/>
              <a:buChar char=""/>
            </a:pPr>
            <a:r>
              <a:rPr lang="en-GB" sz="1800" dirty="0">
                <a:effectLst/>
                <a:latin typeface="Posterama" panose="020B0504020200020000" pitchFamily="34" charset="0"/>
                <a:ea typeface="SimSun" panose="02010600030101010101" pitchFamily="2" charset="-122"/>
                <a:cs typeface="Posterama" panose="020B0504020200020000" pitchFamily="34" charset="0"/>
              </a:rPr>
              <a:t>Leisure</a:t>
            </a:r>
          </a:p>
          <a:p>
            <a:pPr marL="342900" lvl="0" indent="-342900">
              <a:buFont typeface="Symbol" panose="05050102010706020507" pitchFamily="18" charset="2"/>
              <a:buChar char=""/>
            </a:pPr>
            <a:r>
              <a:rPr lang="en-GB" sz="1800" dirty="0">
                <a:effectLst/>
                <a:latin typeface="Posterama" panose="020B0504020200020000" pitchFamily="34" charset="0"/>
                <a:ea typeface="SimSun" panose="02010600030101010101" pitchFamily="2" charset="-122"/>
                <a:cs typeface="Posterama" panose="020B0504020200020000" pitchFamily="34" charset="0"/>
              </a:rPr>
              <a:t>Blueprint of </a:t>
            </a:r>
            <a:r>
              <a:rPr lang="en-GB" sz="1800">
                <a:effectLst/>
                <a:latin typeface="Posterama" panose="020B0504020200020000" pitchFamily="34" charset="0"/>
                <a:ea typeface="SimSun" panose="02010600030101010101" pitchFamily="2" charset="-122"/>
                <a:cs typeface="Posterama" panose="020B0504020200020000" pitchFamily="34" charset="0"/>
              </a:rPr>
              <a:t>shoppin</a:t>
            </a:r>
            <a:r>
              <a:rPr lang="en-GB" sz="1800">
                <a:latin typeface="Posterama" panose="020B0504020200020000" pitchFamily="34" charset="0"/>
                <a:ea typeface="SimSun" panose="02010600030101010101" pitchFamily="2" charset="-122"/>
                <a:cs typeface="Posterama" panose="020B0504020200020000" pitchFamily="34" charset="0"/>
              </a:rPr>
              <a:t>g centre</a:t>
            </a:r>
            <a:endParaRPr lang="en-GB" sz="1800" dirty="0">
              <a:effectLst/>
              <a:latin typeface="Posterama" panose="020B0504020200020000" pitchFamily="34" charset="0"/>
              <a:ea typeface="SimSun" panose="02010600030101010101" pitchFamily="2" charset="-122"/>
              <a:cs typeface="Posterama" panose="020B0504020200020000" pitchFamily="34" charset="0"/>
            </a:endParaRPr>
          </a:p>
          <a:p>
            <a:pPr marL="342900" lvl="0" indent="-342900">
              <a:buFont typeface="Symbol" panose="05050102010706020507" pitchFamily="18" charset="2"/>
              <a:buChar char=""/>
            </a:pPr>
            <a:r>
              <a:rPr lang="en-GB" sz="1800" dirty="0">
                <a:effectLst/>
                <a:latin typeface="Posterama" panose="020B0504020200020000" pitchFamily="34" charset="0"/>
                <a:ea typeface="SimSun" panose="02010600030101010101" pitchFamily="2" charset="-122"/>
                <a:cs typeface="Posterama" panose="020B0504020200020000" pitchFamily="34" charset="0"/>
              </a:rPr>
              <a:t>Special offers </a:t>
            </a:r>
          </a:p>
          <a:p>
            <a:pPr marL="342900" lvl="0" indent="-342900">
              <a:buFont typeface="Symbol" panose="05050102010706020507" pitchFamily="18" charset="2"/>
              <a:buChar char=""/>
            </a:pPr>
            <a:r>
              <a:rPr lang="en-GB" sz="1800" dirty="0">
                <a:effectLst/>
                <a:latin typeface="Posterama" panose="020B0504020200020000" pitchFamily="34" charset="0"/>
                <a:ea typeface="SimSun" panose="02010600030101010101" pitchFamily="2" charset="-122"/>
                <a:cs typeface="Posterama" panose="020B0504020200020000" pitchFamily="34" charset="0"/>
              </a:rPr>
              <a:t>Disabled access facilities </a:t>
            </a:r>
          </a:p>
          <a:p>
            <a:pPr marL="342900" lvl="0" indent="-342900">
              <a:buFont typeface="Symbol" panose="05050102010706020507" pitchFamily="18" charset="2"/>
              <a:buChar char=""/>
            </a:pPr>
            <a:r>
              <a:rPr lang="en-GB" sz="1800" dirty="0">
                <a:effectLst/>
                <a:latin typeface="Posterama" panose="020B0504020200020000" pitchFamily="34" charset="0"/>
                <a:ea typeface="SimSun" panose="02010600030101010101" pitchFamily="2" charset="-122"/>
                <a:cs typeface="Posterama" panose="020B0504020200020000" pitchFamily="34" charset="0"/>
              </a:rPr>
              <a:t>Centre information - fire escapes  </a:t>
            </a:r>
          </a:p>
          <a:p>
            <a:pPr marL="342900" lvl="0" indent="-342900">
              <a:buFont typeface="Symbol" panose="05050102010706020507" pitchFamily="18" charset="2"/>
              <a:buChar char=""/>
            </a:pPr>
            <a:r>
              <a:rPr lang="en-GB" sz="1800" dirty="0">
                <a:effectLst/>
                <a:latin typeface="Posterama" panose="020B0504020200020000" pitchFamily="34" charset="0"/>
                <a:ea typeface="SimSun" panose="02010600030101010101" pitchFamily="2" charset="-122"/>
                <a:cs typeface="Posterama" panose="020B0504020200020000" pitchFamily="34" charset="0"/>
              </a:rPr>
              <a:t>Help on how to navigate the interface</a:t>
            </a:r>
            <a:endParaRPr lang="en-GB" sz="1800" dirty="0">
              <a:latin typeface="Posterama" panose="020B0504020200020000" pitchFamily="34" charset="0"/>
              <a:cs typeface="Posterama" panose="020B0504020200020000" pitchFamily="34" charset="0"/>
            </a:endParaRPr>
          </a:p>
        </p:txBody>
      </p:sp>
    </p:spTree>
    <p:extLst>
      <p:ext uri="{BB962C8B-B14F-4D97-AF65-F5344CB8AC3E}">
        <p14:creationId xmlns:p14="http://schemas.microsoft.com/office/powerpoint/2010/main" val="2267471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0E0AB4-0762-C635-8D5C-4086C0BBF407}"/>
              </a:ext>
            </a:extLst>
          </p:cNvPr>
          <p:cNvSpPr txBox="1"/>
          <p:nvPr/>
        </p:nvSpPr>
        <p:spPr>
          <a:xfrm>
            <a:off x="0" y="-5922"/>
            <a:ext cx="12192000" cy="461665"/>
          </a:xfrm>
          <a:prstGeom prst="rect">
            <a:avLst/>
          </a:prstGeom>
          <a:noFill/>
        </p:spPr>
        <p:txBody>
          <a:bodyPr wrap="square" rtlCol="0">
            <a:spAutoFit/>
          </a:bodyPr>
          <a:lstStyle/>
          <a:p>
            <a:pPr algn="ctr"/>
            <a:r>
              <a:rPr lang="en-GB" sz="2400" dirty="0"/>
              <a:t>#homepage</a:t>
            </a:r>
          </a:p>
        </p:txBody>
      </p:sp>
      <p:sp>
        <p:nvSpPr>
          <p:cNvPr id="5" name="TextBox 4">
            <a:extLst>
              <a:ext uri="{FF2B5EF4-FFF2-40B4-BE49-F238E27FC236}">
                <a16:creationId xmlns:a16="http://schemas.microsoft.com/office/drawing/2014/main" id="{B0DF19E4-15E2-C8F4-569C-41543CFA03EE}"/>
              </a:ext>
            </a:extLst>
          </p:cNvPr>
          <p:cNvSpPr txBox="1"/>
          <p:nvPr/>
        </p:nvSpPr>
        <p:spPr>
          <a:xfrm>
            <a:off x="4630963" y="562930"/>
            <a:ext cx="2688336" cy="369332"/>
          </a:xfrm>
          <a:prstGeom prst="rect">
            <a:avLst/>
          </a:prstGeom>
          <a:noFill/>
          <a:ln>
            <a:solidFill>
              <a:schemeClr val="tx1"/>
            </a:solidFill>
          </a:ln>
        </p:spPr>
        <p:txBody>
          <a:bodyPr wrap="square" rtlCol="0">
            <a:spAutoFit/>
          </a:bodyPr>
          <a:lstStyle/>
          <a:p>
            <a:r>
              <a:rPr lang="en-GB" dirty="0"/>
              <a:t>AMAP Shopping Centre</a:t>
            </a:r>
          </a:p>
        </p:txBody>
      </p:sp>
      <p:sp>
        <p:nvSpPr>
          <p:cNvPr id="6" name="TextBox 5">
            <a:extLst>
              <a:ext uri="{FF2B5EF4-FFF2-40B4-BE49-F238E27FC236}">
                <a16:creationId xmlns:a16="http://schemas.microsoft.com/office/drawing/2014/main" id="{4DE2FA29-D7DA-1060-5068-227AD2E4979C}"/>
              </a:ext>
            </a:extLst>
          </p:cNvPr>
          <p:cNvSpPr txBox="1"/>
          <p:nvPr/>
        </p:nvSpPr>
        <p:spPr>
          <a:xfrm>
            <a:off x="5509288" y="1692097"/>
            <a:ext cx="903028" cy="369332"/>
          </a:xfrm>
          <a:prstGeom prst="rect">
            <a:avLst/>
          </a:prstGeom>
          <a:noFill/>
        </p:spPr>
        <p:txBody>
          <a:bodyPr wrap="square" rtlCol="0">
            <a:spAutoFit/>
          </a:bodyPr>
          <a:lstStyle/>
          <a:p>
            <a:r>
              <a:rPr lang="en-GB" dirty="0"/>
              <a:t>Leisure</a:t>
            </a:r>
          </a:p>
        </p:txBody>
      </p:sp>
      <p:sp>
        <p:nvSpPr>
          <p:cNvPr id="7" name="Rectangle 6">
            <a:extLst>
              <a:ext uri="{FF2B5EF4-FFF2-40B4-BE49-F238E27FC236}">
                <a16:creationId xmlns:a16="http://schemas.microsoft.com/office/drawing/2014/main" id="{862C09A0-0320-F88C-5A19-97568E4AD3B4}"/>
              </a:ext>
            </a:extLst>
          </p:cNvPr>
          <p:cNvSpPr/>
          <p:nvPr/>
        </p:nvSpPr>
        <p:spPr>
          <a:xfrm>
            <a:off x="365145" y="1272158"/>
            <a:ext cx="11534862" cy="3431705"/>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Rectangle 2">
            <a:extLst>
              <a:ext uri="{FF2B5EF4-FFF2-40B4-BE49-F238E27FC236}">
                <a16:creationId xmlns:a16="http://schemas.microsoft.com/office/drawing/2014/main" id="{18457B39-E952-BD2D-C89B-FAE23ECD6095}"/>
              </a:ext>
            </a:extLst>
          </p:cNvPr>
          <p:cNvSpPr/>
          <p:nvPr/>
        </p:nvSpPr>
        <p:spPr>
          <a:xfrm>
            <a:off x="379257" y="5958388"/>
            <a:ext cx="11534862" cy="89569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Rectangle 1">
            <a:extLst>
              <a:ext uri="{FF2B5EF4-FFF2-40B4-BE49-F238E27FC236}">
                <a16:creationId xmlns:a16="http://schemas.microsoft.com/office/drawing/2014/main" id="{5DD5D7DD-5A6C-30BF-0590-F26DFFE2A0C7}"/>
              </a:ext>
            </a:extLst>
          </p:cNvPr>
          <p:cNvSpPr/>
          <p:nvPr/>
        </p:nvSpPr>
        <p:spPr>
          <a:xfrm>
            <a:off x="435051" y="1376691"/>
            <a:ext cx="1865991"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32518A7E-10A4-E43C-4BB2-BFC14C73C59A}"/>
              </a:ext>
            </a:extLst>
          </p:cNvPr>
          <p:cNvSpPr/>
          <p:nvPr/>
        </p:nvSpPr>
        <p:spPr>
          <a:xfrm>
            <a:off x="2764973" y="1373735"/>
            <a:ext cx="1865991"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Rectangle 9">
            <a:extLst>
              <a:ext uri="{FF2B5EF4-FFF2-40B4-BE49-F238E27FC236}">
                <a16:creationId xmlns:a16="http://schemas.microsoft.com/office/drawing/2014/main" id="{714EFBA5-3BD5-6840-0077-CFAF4BFA4007}"/>
              </a:ext>
            </a:extLst>
          </p:cNvPr>
          <p:cNvSpPr/>
          <p:nvPr/>
        </p:nvSpPr>
        <p:spPr>
          <a:xfrm>
            <a:off x="5163004" y="1364205"/>
            <a:ext cx="1865991"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a:extLst>
              <a:ext uri="{FF2B5EF4-FFF2-40B4-BE49-F238E27FC236}">
                <a16:creationId xmlns:a16="http://schemas.microsoft.com/office/drawing/2014/main" id="{4D9944C5-3538-3A1F-5CC3-4A15351130B3}"/>
              </a:ext>
            </a:extLst>
          </p:cNvPr>
          <p:cNvSpPr/>
          <p:nvPr/>
        </p:nvSpPr>
        <p:spPr>
          <a:xfrm>
            <a:off x="7512665" y="1373877"/>
            <a:ext cx="1865991"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a:extLst>
              <a:ext uri="{FF2B5EF4-FFF2-40B4-BE49-F238E27FC236}">
                <a16:creationId xmlns:a16="http://schemas.microsoft.com/office/drawing/2014/main" id="{325102D3-7879-20E7-B459-DD761431887A}"/>
              </a:ext>
            </a:extLst>
          </p:cNvPr>
          <p:cNvSpPr/>
          <p:nvPr/>
        </p:nvSpPr>
        <p:spPr>
          <a:xfrm>
            <a:off x="9910696" y="1364205"/>
            <a:ext cx="1865991"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TextBox 12">
            <a:extLst>
              <a:ext uri="{FF2B5EF4-FFF2-40B4-BE49-F238E27FC236}">
                <a16:creationId xmlns:a16="http://schemas.microsoft.com/office/drawing/2014/main" id="{8EA2D84C-5CAF-0A0A-46DA-58B07EE2608A}"/>
              </a:ext>
            </a:extLst>
          </p:cNvPr>
          <p:cNvSpPr txBox="1"/>
          <p:nvPr/>
        </p:nvSpPr>
        <p:spPr>
          <a:xfrm>
            <a:off x="1109509" y="1627759"/>
            <a:ext cx="903028" cy="369332"/>
          </a:xfrm>
          <a:prstGeom prst="rect">
            <a:avLst/>
          </a:prstGeom>
          <a:noFill/>
        </p:spPr>
        <p:txBody>
          <a:bodyPr wrap="square" rtlCol="0">
            <a:spAutoFit/>
          </a:bodyPr>
          <a:lstStyle/>
          <a:p>
            <a:r>
              <a:rPr lang="en-GB" dirty="0"/>
              <a:t>Food</a:t>
            </a:r>
          </a:p>
        </p:txBody>
      </p:sp>
      <p:sp>
        <p:nvSpPr>
          <p:cNvPr id="14" name="TextBox 13">
            <a:extLst>
              <a:ext uri="{FF2B5EF4-FFF2-40B4-BE49-F238E27FC236}">
                <a16:creationId xmlns:a16="http://schemas.microsoft.com/office/drawing/2014/main" id="{FD3101A4-4B60-353E-84C8-5174B2467AE3}"/>
              </a:ext>
            </a:extLst>
          </p:cNvPr>
          <p:cNvSpPr txBox="1"/>
          <p:nvPr/>
        </p:nvSpPr>
        <p:spPr>
          <a:xfrm>
            <a:off x="3246454" y="1627759"/>
            <a:ext cx="903028" cy="369332"/>
          </a:xfrm>
          <a:prstGeom prst="rect">
            <a:avLst/>
          </a:prstGeom>
          <a:noFill/>
        </p:spPr>
        <p:txBody>
          <a:bodyPr wrap="square" rtlCol="0">
            <a:spAutoFit/>
          </a:bodyPr>
          <a:lstStyle/>
          <a:p>
            <a:r>
              <a:rPr lang="en-GB" dirty="0"/>
              <a:t>Shop</a:t>
            </a:r>
          </a:p>
        </p:txBody>
      </p:sp>
      <p:sp>
        <p:nvSpPr>
          <p:cNvPr id="15" name="TextBox 14">
            <a:extLst>
              <a:ext uri="{FF2B5EF4-FFF2-40B4-BE49-F238E27FC236}">
                <a16:creationId xmlns:a16="http://schemas.microsoft.com/office/drawing/2014/main" id="{70536456-6B9B-B6A9-994D-FA9A4B7F171E}"/>
              </a:ext>
            </a:extLst>
          </p:cNvPr>
          <p:cNvSpPr txBox="1"/>
          <p:nvPr/>
        </p:nvSpPr>
        <p:spPr>
          <a:xfrm>
            <a:off x="8018331" y="1656784"/>
            <a:ext cx="903028" cy="369332"/>
          </a:xfrm>
          <a:prstGeom prst="rect">
            <a:avLst/>
          </a:prstGeom>
          <a:noFill/>
        </p:spPr>
        <p:txBody>
          <a:bodyPr wrap="square" rtlCol="0">
            <a:spAutoFit/>
          </a:bodyPr>
          <a:lstStyle/>
          <a:p>
            <a:r>
              <a:rPr lang="en-GB" dirty="0"/>
              <a:t>Offers</a:t>
            </a:r>
          </a:p>
        </p:txBody>
      </p:sp>
      <p:sp>
        <p:nvSpPr>
          <p:cNvPr id="16" name="TextBox 15">
            <a:extLst>
              <a:ext uri="{FF2B5EF4-FFF2-40B4-BE49-F238E27FC236}">
                <a16:creationId xmlns:a16="http://schemas.microsoft.com/office/drawing/2014/main" id="{EC497171-055F-ECB4-01EB-2DC9F96D34FA}"/>
              </a:ext>
            </a:extLst>
          </p:cNvPr>
          <p:cNvSpPr txBox="1"/>
          <p:nvPr/>
        </p:nvSpPr>
        <p:spPr>
          <a:xfrm>
            <a:off x="10371949" y="1656784"/>
            <a:ext cx="903028" cy="369332"/>
          </a:xfrm>
          <a:prstGeom prst="rect">
            <a:avLst/>
          </a:prstGeom>
          <a:noFill/>
        </p:spPr>
        <p:txBody>
          <a:bodyPr wrap="square" rtlCol="0">
            <a:spAutoFit/>
          </a:bodyPr>
          <a:lstStyle/>
          <a:p>
            <a:r>
              <a:rPr lang="en-GB" dirty="0"/>
              <a:t>Parking</a:t>
            </a:r>
          </a:p>
        </p:txBody>
      </p:sp>
      <p:sp>
        <p:nvSpPr>
          <p:cNvPr id="20" name="TextBox 19">
            <a:extLst>
              <a:ext uri="{FF2B5EF4-FFF2-40B4-BE49-F238E27FC236}">
                <a16:creationId xmlns:a16="http://schemas.microsoft.com/office/drawing/2014/main" id="{4BAA3264-5982-4218-88B9-EC4C6A5EA712}"/>
              </a:ext>
            </a:extLst>
          </p:cNvPr>
          <p:cNvSpPr txBox="1"/>
          <p:nvPr/>
        </p:nvSpPr>
        <p:spPr>
          <a:xfrm>
            <a:off x="3279476" y="2891062"/>
            <a:ext cx="903028" cy="369332"/>
          </a:xfrm>
          <a:prstGeom prst="rect">
            <a:avLst/>
          </a:prstGeom>
          <a:noFill/>
        </p:spPr>
        <p:txBody>
          <a:bodyPr wrap="square" rtlCol="0">
            <a:spAutoFit/>
          </a:bodyPr>
          <a:lstStyle/>
          <a:p>
            <a:r>
              <a:rPr lang="en-GB" dirty="0"/>
              <a:t>Help</a:t>
            </a:r>
          </a:p>
        </p:txBody>
      </p:sp>
      <p:sp>
        <p:nvSpPr>
          <p:cNvPr id="21" name="TextBox 20">
            <a:extLst>
              <a:ext uri="{FF2B5EF4-FFF2-40B4-BE49-F238E27FC236}">
                <a16:creationId xmlns:a16="http://schemas.microsoft.com/office/drawing/2014/main" id="{C2D77FA2-CE89-D5ED-DCC1-38345F42A181}"/>
              </a:ext>
            </a:extLst>
          </p:cNvPr>
          <p:cNvSpPr txBox="1"/>
          <p:nvPr/>
        </p:nvSpPr>
        <p:spPr>
          <a:xfrm>
            <a:off x="5711927" y="2818836"/>
            <a:ext cx="1049646" cy="369332"/>
          </a:xfrm>
          <a:prstGeom prst="rect">
            <a:avLst/>
          </a:prstGeom>
          <a:noFill/>
        </p:spPr>
        <p:txBody>
          <a:bodyPr wrap="square" rtlCol="0">
            <a:spAutoFit/>
          </a:bodyPr>
          <a:lstStyle/>
          <a:p>
            <a:r>
              <a:rPr lang="en-GB" dirty="0"/>
              <a:t>Services </a:t>
            </a:r>
          </a:p>
        </p:txBody>
      </p:sp>
      <p:sp>
        <p:nvSpPr>
          <p:cNvPr id="23" name="Rectangle 22">
            <a:extLst>
              <a:ext uri="{FF2B5EF4-FFF2-40B4-BE49-F238E27FC236}">
                <a16:creationId xmlns:a16="http://schemas.microsoft.com/office/drawing/2014/main" id="{471742CE-9733-5F1C-F3F9-B682533C37E6}"/>
              </a:ext>
            </a:extLst>
          </p:cNvPr>
          <p:cNvSpPr/>
          <p:nvPr/>
        </p:nvSpPr>
        <p:spPr>
          <a:xfrm>
            <a:off x="2764972" y="2509041"/>
            <a:ext cx="1865991"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Rectangle 23">
            <a:extLst>
              <a:ext uri="{FF2B5EF4-FFF2-40B4-BE49-F238E27FC236}">
                <a16:creationId xmlns:a16="http://schemas.microsoft.com/office/drawing/2014/main" id="{37169289-9775-8E5D-242C-3B11954CDC67}"/>
              </a:ext>
            </a:extLst>
          </p:cNvPr>
          <p:cNvSpPr/>
          <p:nvPr/>
        </p:nvSpPr>
        <p:spPr>
          <a:xfrm>
            <a:off x="5163004" y="2469048"/>
            <a:ext cx="1865991"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Rectangle 24">
            <a:extLst>
              <a:ext uri="{FF2B5EF4-FFF2-40B4-BE49-F238E27FC236}">
                <a16:creationId xmlns:a16="http://schemas.microsoft.com/office/drawing/2014/main" id="{A0FD38EB-C444-0AD3-C113-522F20FAF86B}"/>
              </a:ext>
            </a:extLst>
          </p:cNvPr>
          <p:cNvSpPr/>
          <p:nvPr/>
        </p:nvSpPr>
        <p:spPr>
          <a:xfrm>
            <a:off x="7520563" y="2490944"/>
            <a:ext cx="1865991"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8" name="TextBox 27">
            <a:extLst>
              <a:ext uri="{FF2B5EF4-FFF2-40B4-BE49-F238E27FC236}">
                <a16:creationId xmlns:a16="http://schemas.microsoft.com/office/drawing/2014/main" id="{5EADD865-3AB3-7AD7-8FC4-16785FE5AF1C}"/>
              </a:ext>
            </a:extLst>
          </p:cNvPr>
          <p:cNvSpPr txBox="1"/>
          <p:nvPr/>
        </p:nvSpPr>
        <p:spPr>
          <a:xfrm>
            <a:off x="964527" y="2885026"/>
            <a:ext cx="903028" cy="369332"/>
          </a:xfrm>
          <a:prstGeom prst="rect">
            <a:avLst/>
          </a:prstGeom>
          <a:noFill/>
        </p:spPr>
        <p:txBody>
          <a:bodyPr wrap="square" rtlCol="0">
            <a:spAutoFit/>
          </a:bodyPr>
          <a:lstStyle/>
          <a:p>
            <a:r>
              <a:rPr lang="en-GB" dirty="0"/>
              <a:t>Banks</a:t>
            </a:r>
          </a:p>
        </p:txBody>
      </p:sp>
      <p:sp>
        <p:nvSpPr>
          <p:cNvPr id="27" name="TextBox 26">
            <a:extLst>
              <a:ext uri="{FF2B5EF4-FFF2-40B4-BE49-F238E27FC236}">
                <a16:creationId xmlns:a16="http://schemas.microsoft.com/office/drawing/2014/main" id="{47F08014-0120-06B2-5B0D-FBA11E9A4A52}"/>
              </a:ext>
            </a:extLst>
          </p:cNvPr>
          <p:cNvSpPr txBox="1"/>
          <p:nvPr/>
        </p:nvSpPr>
        <p:spPr>
          <a:xfrm>
            <a:off x="3796040" y="5923467"/>
            <a:ext cx="4613594" cy="923330"/>
          </a:xfrm>
          <a:prstGeom prst="rect">
            <a:avLst/>
          </a:prstGeom>
          <a:noFill/>
          <a:ln>
            <a:noFill/>
          </a:ln>
        </p:spPr>
        <p:txBody>
          <a:bodyPr wrap="square" rtlCol="0">
            <a:spAutoFit/>
          </a:bodyPr>
          <a:lstStyle/>
          <a:p>
            <a:pPr algn="just"/>
            <a:r>
              <a:rPr lang="en-GB" dirty="0"/>
              <a:t>footer that covers the entire width of the interface with contact information and social media links. </a:t>
            </a:r>
          </a:p>
        </p:txBody>
      </p:sp>
      <p:sp>
        <p:nvSpPr>
          <p:cNvPr id="8" name="Rectangle 7">
            <a:extLst>
              <a:ext uri="{FF2B5EF4-FFF2-40B4-BE49-F238E27FC236}">
                <a16:creationId xmlns:a16="http://schemas.microsoft.com/office/drawing/2014/main" id="{FE9E3BC8-F42A-B1BE-5438-3BF34EC7D1B7}"/>
              </a:ext>
            </a:extLst>
          </p:cNvPr>
          <p:cNvSpPr/>
          <p:nvPr/>
        </p:nvSpPr>
        <p:spPr>
          <a:xfrm>
            <a:off x="435053" y="2490944"/>
            <a:ext cx="1865991"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Rectangle 16">
            <a:extLst>
              <a:ext uri="{FF2B5EF4-FFF2-40B4-BE49-F238E27FC236}">
                <a16:creationId xmlns:a16="http://schemas.microsoft.com/office/drawing/2014/main" id="{5BB4DC3B-37C6-45EC-FEA7-1E8EABFAB86F}"/>
              </a:ext>
            </a:extLst>
          </p:cNvPr>
          <p:cNvSpPr/>
          <p:nvPr/>
        </p:nvSpPr>
        <p:spPr>
          <a:xfrm>
            <a:off x="9918595" y="2469048"/>
            <a:ext cx="1865991"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TextBox 18">
            <a:extLst>
              <a:ext uri="{FF2B5EF4-FFF2-40B4-BE49-F238E27FC236}">
                <a16:creationId xmlns:a16="http://schemas.microsoft.com/office/drawing/2014/main" id="{D642AC75-6822-F67F-EC0A-56FD2FFA68E8}"/>
              </a:ext>
            </a:extLst>
          </p:cNvPr>
          <p:cNvSpPr txBox="1"/>
          <p:nvPr/>
        </p:nvSpPr>
        <p:spPr>
          <a:xfrm>
            <a:off x="7893086" y="2860119"/>
            <a:ext cx="1485569" cy="369332"/>
          </a:xfrm>
          <a:prstGeom prst="rect">
            <a:avLst/>
          </a:prstGeom>
          <a:noFill/>
        </p:spPr>
        <p:txBody>
          <a:bodyPr wrap="square" rtlCol="0">
            <a:spAutoFit/>
          </a:bodyPr>
          <a:lstStyle/>
          <a:p>
            <a:r>
              <a:rPr lang="en-GB" dirty="0"/>
              <a:t>Accessibility</a:t>
            </a:r>
          </a:p>
        </p:txBody>
      </p:sp>
      <p:sp>
        <p:nvSpPr>
          <p:cNvPr id="22" name="TextBox 21">
            <a:extLst>
              <a:ext uri="{FF2B5EF4-FFF2-40B4-BE49-F238E27FC236}">
                <a16:creationId xmlns:a16="http://schemas.microsoft.com/office/drawing/2014/main" id="{8290951D-9108-0F8F-78A1-4A3E3DC46BF4}"/>
              </a:ext>
            </a:extLst>
          </p:cNvPr>
          <p:cNvSpPr txBox="1"/>
          <p:nvPr/>
        </p:nvSpPr>
        <p:spPr>
          <a:xfrm>
            <a:off x="10218746" y="2841354"/>
            <a:ext cx="1472188" cy="369332"/>
          </a:xfrm>
          <a:prstGeom prst="rect">
            <a:avLst/>
          </a:prstGeom>
          <a:noFill/>
        </p:spPr>
        <p:txBody>
          <a:bodyPr wrap="square" rtlCol="0">
            <a:spAutoFit/>
          </a:bodyPr>
          <a:lstStyle/>
          <a:p>
            <a:r>
              <a:rPr lang="en-GB" dirty="0"/>
              <a:t>Open hours</a:t>
            </a:r>
          </a:p>
        </p:txBody>
      </p:sp>
      <p:sp>
        <p:nvSpPr>
          <p:cNvPr id="26" name="Rectangle 25">
            <a:extLst>
              <a:ext uri="{FF2B5EF4-FFF2-40B4-BE49-F238E27FC236}">
                <a16:creationId xmlns:a16="http://schemas.microsoft.com/office/drawing/2014/main" id="{33E3330F-45F7-D6A3-7349-FC2C520734B4}"/>
              </a:ext>
            </a:extLst>
          </p:cNvPr>
          <p:cNvSpPr/>
          <p:nvPr/>
        </p:nvSpPr>
        <p:spPr>
          <a:xfrm>
            <a:off x="379257" y="4851038"/>
            <a:ext cx="11534862" cy="89569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30" name="Straight Arrow Connector 29">
            <a:extLst>
              <a:ext uri="{FF2B5EF4-FFF2-40B4-BE49-F238E27FC236}">
                <a16:creationId xmlns:a16="http://schemas.microsoft.com/office/drawing/2014/main" id="{4EDB4A64-2F1A-CAEE-D992-7C96A9D476B7}"/>
              </a:ext>
            </a:extLst>
          </p:cNvPr>
          <p:cNvCxnSpPr>
            <a:cxnSpLocks/>
          </p:cNvCxnSpPr>
          <p:nvPr/>
        </p:nvCxnSpPr>
        <p:spPr>
          <a:xfrm flipH="1">
            <a:off x="8409634" y="6406234"/>
            <a:ext cx="3281300"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2037F4CF-6929-9490-61A8-ABC9D7C76719}"/>
              </a:ext>
            </a:extLst>
          </p:cNvPr>
          <p:cNvCxnSpPr>
            <a:cxnSpLocks/>
          </p:cNvCxnSpPr>
          <p:nvPr/>
        </p:nvCxnSpPr>
        <p:spPr>
          <a:xfrm>
            <a:off x="806047" y="6334149"/>
            <a:ext cx="2989993"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54468B2B-FF49-5389-B5BF-33D5A580BF11}"/>
              </a:ext>
            </a:extLst>
          </p:cNvPr>
          <p:cNvCxnSpPr>
            <a:cxnSpLocks/>
          </p:cNvCxnSpPr>
          <p:nvPr/>
        </p:nvCxnSpPr>
        <p:spPr>
          <a:xfrm flipH="1">
            <a:off x="7673540" y="5375263"/>
            <a:ext cx="3281300"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35" name="TextBox 34">
            <a:extLst>
              <a:ext uri="{FF2B5EF4-FFF2-40B4-BE49-F238E27FC236}">
                <a16:creationId xmlns:a16="http://schemas.microsoft.com/office/drawing/2014/main" id="{34EB1ED8-736D-66A7-ADEC-9793A034C8CA}"/>
              </a:ext>
            </a:extLst>
          </p:cNvPr>
          <p:cNvSpPr txBox="1"/>
          <p:nvPr/>
        </p:nvSpPr>
        <p:spPr>
          <a:xfrm>
            <a:off x="3059946" y="5216510"/>
            <a:ext cx="4613594" cy="369332"/>
          </a:xfrm>
          <a:prstGeom prst="rect">
            <a:avLst/>
          </a:prstGeom>
          <a:noFill/>
          <a:ln>
            <a:noFill/>
          </a:ln>
        </p:spPr>
        <p:txBody>
          <a:bodyPr wrap="square" rtlCol="0">
            <a:spAutoFit/>
          </a:bodyPr>
          <a:lstStyle/>
          <a:p>
            <a:pPr algn="just"/>
            <a:r>
              <a:rPr lang="en-GB" dirty="0"/>
              <a:t>Enlarged map of the shopping centre. </a:t>
            </a:r>
          </a:p>
        </p:txBody>
      </p:sp>
      <p:sp>
        <p:nvSpPr>
          <p:cNvPr id="36" name="Rectangle 35">
            <a:extLst>
              <a:ext uri="{FF2B5EF4-FFF2-40B4-BE49-F238E27FC236}">
                <a16:creationId xmlns:a16="http://schemas.microsoft.com/office/drawing/2014/main" id="{41F39DF5-19B5-B3A7-6BEE-EAF2091265EC}"/>
              </a:ext>
            </a:extLst>
          </p:cNvPr>
          <p:cNvSpPr/>
          <p:nvPr/>
        </p:nvSpPr>
        <p:spPr>
          <a:xfrm>
            <a:off x="435052" y="3626904"/>
            <a:ext cx="1865991"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7" name="TextBox 36">
            <a:extLst>
              <a:ext uri="{FF2B5EF4-FFF2-40B4-BE49-F238E27FC236}">
                <a16:creationId xmlns:a16="http://schemas.microsoft.com/office/drawing/2014/main" id="{D83242E8-5A38-F392-5A3C-953E19B95761}"/>
              </a:ext>
            </a:extLst>
          </p:cNvPr>
          <p:cNvSpPr txBox="1"/>
          <p:nvPr/>
        </p:nvSpPr>
        <p:spPr>
          <a:xfrm>
            <a:off x="810369" y="3992641"/>
            <a:ext cx="903028" cy="369332"/>
          </a:xfrm>
          <a:prstGeom prst="rect">
            <a:avLst/>
          </a:prstGeom>
          <a:noFill/>
        </p:spPr>
        <p:txBody>
          <a:bodyPr wrap="square" rtlCol="0">
            <a:spAutoFit/>
          </a:bodyPr>
          <a:lstStyle/>
          <a:p>
            <a:r>
              <a:rPr lang="en-GB" dirty="0"/>
              <a:t>MAP</a:t>
            </a:r>
          </a:p>
        </p:txBody>
      </p:sp>
      <p:cxnSp>
        <p:nvCxnSpPr>
          <p:cNvPr id="38" name="Straight Arrow Connector 37">
            <a:extLst>
              <a:ext uri="{FF2B5EF4-FFF2-40B4-BE49-F238E27FC236}">
                <a16:creationId xmlns:a16="http://schemas.microsoft.com/office/drawing/2014/main" id="{89177B24-6AD2-05E5-610D-F00FDE55B84F}"/>
              </a:ext>
            </a:extLst>
          </p:cNvPr>
          <p:cNvCxnSpPr>
            <a:cxnSpLocks/>
          </p:cNvCxnSpPr>
          <p:nvPr/>
        </p:nvCxnSpPr>
        <p:spPr>
          <a:xfrm flipH="1" flipV="1">
            <a:off x="3971488" y="2810840"/>
            <a:ext cx="1729940" cy="933258"/>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43" name="TextBox 42">
            <a:extLst>
              <a:ext uri="{FF2B5EF4-FFF2-40B4-BE49-F238E27FC236}">
                <a16:creationId xmlns:a16="http://schemas.microsoft.com/office/drawing/2014/main" id="{3ED26A6D-E2FD-3B26-D3F6-4FCEA117B669}"/>
              </a:ext>
            </a:extLst>
          </p:cNvPr>
          <p:cNvSpPr txBox="1"/>
          <p:nvPr/>
        </p:nvSpPr>
        <p:spPr>
          <a:xfrm>
            <a:off x="5711927" y="3725686"/>
            <a:ext cx="4840250" cy="923330"/>
          </a:xfrm>
          <a:prstGeom prst="rect">
            <a:avLst/>
          </a:prstGeom>
          <a:noFill/>
          <a:ln>
            <a:noFill/>
          </a:ln>
        </p:spPr>
        <p:txBody>
          <a:bodyPr wrap="square" rtlCol="0">
            <a:spAutoFit/>
          </a:bodyPr>
          <a:lstStyle/>
          <a:p>
            <a:pPr algn="just"/>
            <a:r>
              <a:rPr lang="en-GB" dirty="0"/>
              <a:t>Menus with button effect; orange padding and green hover effect. Font; 22px Helvetica and bubbles-like animation</a:t>
            </a:r>
          </a:p>
        </p:txBody>
      </p:sp>
      <p:cxnSp>
        <p:nvCxnSpPr>
          <p:cNvPr id="45" name="Straight Arrow Connector 44">
            <a:extLst>
              <a:ext uri="{FF2B5EF4-FFF2-40B4-BE49-F238E27FC236}">
                <a16:creationId xmlns:a16="http://schemas.microsoft.com/office/drawing/2014/main" id="{49E50D59-7CA8-CCFF-6115-27C000B3DE6F}"/>
              </a:ext>
            </a:extLst>
          </p:cNvPr>
          <p:cNvCxnSpPr>
            <a:cxnSpLocks/>
          </p:cNvCxnSpPr>
          <p:nvPr/>
        </p:nvCxnSpPr>
        <p:spPr>
          <a:xfrm flipV="1">
            <a:off x="8572810" y="2273087"/>
            <a:ext cx="1186267" cy="148693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48" name="Straight Arrow Connector 47">
            <a:extLst>
              <a:ext uri="{FF2B5EF4-FFF2-40B4-BE49-F238E27FC236}">
                <a16:creationId xmlns:a16="http://schemas.microsoft.com/office/drawing/2014/main" id="{DFE4ED8D-F35D-DA4D-28F7-F4EA9E79833E}"/>
              </a:ext>
            </a:extLst>
          </p:cNvPr>
          <p:cNvCxnSpPr>
            <a:cxnSpLocks/>
          </p:cNvCxnSpPr>
          <p:nvPr/>
        </p:nvCxnSpPr>
        <p:spPr>
          <a:xfrm flipH="1">
            <a:off x="7405315" y="747596"/>
            <a:ext cx="679705"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50" name="TextBox 49">
            <a:extLst>
              <a:ext uri="{FF2B5EF4-FFF2-40B4-BE49-F238E27FC236}">
                <a16:creationId xmlns:a16="http://schemas.microsoft.com/office/drawing/2014/main" id="{74C0D369-0620-12D1-B771-4C591153839D}"/>
              </a:ext>
            </a:extLst>
          </p:cNvPr>
          <p:cNvSpPr txBox="1"/>
          <p:nvPr/>
        </p:nvSpPr>
        <p:spPr>
          <a:xfrm>
            <a:off x="8119872" y="518313"/>
            <a:ext cx="3571062" cy="643906"/>
          </a:xfrm>
          <a:prstGeom prst="rect">
            <a:avLst/>
          </a:prstGeom>
          <a:noFill/>
          <a:ln>
            <a:noFill/>
          </a:ln>
        </p:spPr>
        <p:txBody>
          <a:bodyPr wrap="square" rtlCol="0">
            <a:spAutoFit/>
          </a:bodyPr>
          <a:lstStyle/>
          <a:p>
            <a:pPr algn="just"/>
            <a:r>
              <a:rPr lang="en-GB" dirty="0"/>
              <a:t>Helvetica Bold (60px), highlighted, “Arc in” animation</a:t>
            </a:r>
          </a:p>
        </p:txBody>
      </p:sp>
      <p:cxnSp>
        <p:nvCxnSpPr>
          <p:cNvPr id="51" name="Straight Arrow Connector 50">
            <a:extLst>
              <a:ext uri="{FF2B5EF4-FFF2-40B4-BE49-F238E27FC236}">
                <a16:creationId xmlns:a16="http://schemas.microsoft.com/office/drawing/2014/main" id="{31CABC0F-254E-EEA5-43A7-C6785FE1E0B1}"/>
              </a:ext>
            </a:extLst>
          </p:cNvPr>
          <p:cNvCxnSpPr>
            <a:cxnSpLocks/>
          </p:cNvCxnSpPr>
          <p:nvPr/>
        </p:nvCxnSpPr>
        <p:spPr>
          <a:xfrm flipH="1">
            <a:off x="3059946" y="807688"/>
            <a:ext cx="1047409"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54" name="TextBox 53">
            <a:extLst>
              <a:ext uri="{FF2B5EF4-FFF2-40B4-BE49-F238E27FC236}">
                <a16:creationId xmlns:a16="http://schemas.microsoft.com/office/drawing/2014/main" id="{2D6E05F2-771D-F666-197B-44628A0F56B3}"/>
              </a:ext>
            </a:extLst>
          </p:cNvPr>
          <p:cNvSpPr txBox="1"/>
          <p:nvPr/>
        </p:nvSpPr>
        <p:spPr>
          <a:xfrm>
            <a:off x="806047" y="468771"/>
            <a:ext cx="2171193" cy="646331"/>
          </a:xfrm>
          <a:prstGeom prst="rect">
            <a:avLst/>
          </a:prstGeom>
          <a:noFill/>
          <a:ln>
            <a:noFill/>
          </a:ln>
        </p:spPr>
        <p:txBody>
          <a:bodyPr wrap="square" rtlCol="0">
            <a:spAutoFit/>
          </a:bodyPr>
          <a:lstStyle/>
          <a:p>
            <a:pPr algn="just"/>
            <a:r>
              <a:rPr lang="en-GB" dirty="0"/>
              <a:t>No header section. </a:t>
            </a:r>
          </a:p>
          <a:p>
            <a:pPr algn="just"/>
            <a:r>
              <a:rPr lang="en-GB" dirty="0"/>
              <a:t>Only footer</a:t>
            </a:r>
          </a:p>
        </p:txBody>
      </p:sp>
    </p:spTree>
    <p:extLst>
      <p:ext uri="{BB962C8B-B14F-4D97-AF65-F5344CB8AC3E}">
        <p14:creationId xmlns:p14="http://schemas.microsoft.com/office/powerpoint/2010/main" val="2398260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0E0AB4-0762-C635-8D5C-4086C0BBF407}"/>
              </a:ext>
            </a:extLst>
          </p:cNvPr>
          <p:cNvSpPr txBox="1"/>
          <p:nvPr/>
        </p:nvSpPr>
        <p:spPr>
          <a:xfrm>
            <a:off x="5350497" y="229825"/>
            <a:ext cx="1973421" cy="369332"/>
          </a:xfrm>
          <a:prstGeom prst="rect">
            <a:avLst/>
          </a:prstGeom>
          <a:noFill/>
        </p:spPr>
        <p:txBody>
          <a:bodyPr wrap="square" rtlCol="0">
            <a:spAutoFit/>
          </a:bodyPr>
          <a:lstStyle/>
          <a:p>
            <a:r>
              <a:rPr lang="en-GB" dirty="0"/>
              <a:t>#sub-categories</a:t>
            </a:r>
          </a:p>
        </p:txBody>
      </p:sp>
      <p:sp>
        <p:nvSpPr>
          <p:cNvPr id="6" name="TextBox 5">
            <a:extLst>
              <a:ext uri="{FF2B5EF4-FFF2-40B4-BE49-F238E27FC236}">
                <a16:creationId xmlns:a16="http://schemas.microsoft.com/office/drawing/2014/main" id="{4DE2FA29-D7DA-1060-5068-227AD2E4979C}"/>
              </a:ext>
            </a:extLst>
          </p:cNvPr>
          <p:cNvSpPr txBox="1"/>
          <p:nvPr/>
        </p:nvSpPr>
        <p:spPr>
          <a:xfrm>
            <a:off x="1302246" y="2826349"/>
            <a:ext cx="1463040" cy="369332"/>
          </a:xfrm>
          <a:prstGeom prst="rect">
            <a:avLst/>
          </a:prstGeom>
          <a:noFill/>
        </p:spPr>
        <p:txBody>
          <a:bodyPr wrap="square" rtlCol="0">
            <a:spAutoFit/>
          </a:bodyPr>
          <a:lstStyle/>
          <a:p>
            <a:r>
              <a:rPr lang="en-GB" dirty="0"/>
              <a:t>Fashion</a:t>
            </a:r>
          </a:p>
        </p:txBody>
      </p:sp>
      <p:sp>
        <p:nvSpPr>
          <p:cNvPr id="7" name="Rectangle 6">
            <a:extLst>
              <a:ext uri="{FF2B5EF4-FFF2-40B4-BE49-F238E27FC236}">
                <a16:creationId xmlns:a16="http://schemas.microsoft.com/office/drawing/2014/main" id="{862C09A0-0320-F88C-5A19-97568E4AD3B4}"/>
              </a:ext>
            </a:extLst>
          </p:cNvPr>
          <p:cNvSpPr/>
          <p:nvPr/>
        </p:nvSpPr>
        <p:spPr>
          <a:xfrm>
            <a:off x="669945" y="2335381"/>
            <a:ext cx="2289155" cy="1351269"/>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Rectangle 2">
            <a:extLst>
              <a:ext uri="{FF2B5EF4-FFF2-40B4-BE49-F238E27FC236}">
                <a16:creationId xmlns:a16="http://schemas.microsoft.com/office/drawing/2014/main" id="{18457B39-E952-BD2D-C89B-FAE23ECD6095}"/>
              </a:ext>
            </a:extLst>
          </p:cNvPr>
          <p:cNvSpPr/>
          <p:nvPr/>
        </p:nvSpPr>
        <p:spPr>
          <a:xfrm>
            <a:off x="286523" y="5777686"/>
            <a:ext cx="11534862" cy="1080314"/>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EE423DA1-C0BE-4D4F-269F-57F5A2060C68}"/>
              </a:ext>
            </a:extLst>
          </p:cNvPr>
          <p:cNvSpPr txBox="1"/>
          <p:nvPr/>
        </p:nvSpPr>
        <p:spPr>
          <a:xfrm>
            <a:off x="3146268" y="6036191"/>
            <a:ext cx="6319752" cy="923330"/>
          </a:xfrm>
          <a:prstGeom prst="rect">
            <a:avLst/>
          </a:prstGeom>
          <a:noFill/>
        </p:spPr>
        <p:txBody>
          <a:bodyPr wrap="square" rtlCol="0">
            <a:spAutoFit/>
          </a:bodyPr>
          <a:lstStyle/>
          <a:p>
            <a:r>
              <a:rPr lang="en-GB" dirty="0"/>
              <a:t>footer that covers the entire width of the interface with contact information and social media links. </a:t>
            </a:r>
          </a:p>
          <a:p>
            <a:endParaRPr lang="en-GB" dirty="0"/>
          </a:p>
        </p:txBody>
      </p:sp>
      <p:sp>
        <p:nvSpPr>
          <p:cNvPr id="2" name="TextBox 1">
            <a:extLst>
              <a:ext uri="{FF2B5EF4-FFF2-40B4-BE49-F238E27FC236}">
                <a16:creationId xmlns:a16="http://schemas.microsoft.com/office/drawing/2014/main" id="{D8022787-4C23-A7FF-DC49-B8DF2830BC1F}"/>
              </a:ext>
            </a:extLst>
          </p:cNvPr>
          <p:cNvSpPr txBox="1"/>
          <p:nvPr/>
        </p:nvSpPr>
        <p:spPr>
          <a:xfrm>
            <a:off x="5384133" y="2826349"/>
            <a:ext cx="1463040" cy="369332"/>
          </a:xfrm>
          <a:prstGeom prst="rect">
            <a:avLst/>
          </a:prstGeom>
          <a:noFill/>
        </p:spPr>
        <p:txBody>
          <a:bodyPr wrap="square" rtlCol="0">
            <a:spAutoFit/>
          </a:bodyPr>
          <a:lstStyle/>
          <a:p>
            <a:r>
              <a:rPr lang="en-GB" dirty="0"/>
              <a:t>Tech</a:t>
            </a:r>
          </a:p>
        </p:txBody>
      </p:sp>
      <p:sp>
        <p:nvSpPr>
          <p:cNvPr id="9" name="Rectangle 8">
            <a:extLst>
              <a:ext uri="{FF2B5EF4-FFF2-40B4-BE49-F238E27FC236}">
                <a16:creationId xmlns:a16="http://schemas.microsoft.com/office/drawing/2014/main" id="{4B7CC493-198B-6393-DD73-88CBEFD5CBA6}"/>
              </a:ext>
            </a:extLst>
          </p:cNvPr>
          <p:cNvSpPr/>
          <p:nvPr/>
        </p:nvSpPr>
        <p:spPr>
          <a:xfrm>
            <a:off x="4751832" y="2335381"/>
            <a:ext cx="2289155" cy="1351269"/>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4D6CE84D-3E89-2666-0508-4B4E9C7EFF9F}"/>
              </a:ext>
            </a:extLst>
          </p:cNvPr>
          <p:cNvSpPr txBox="1"/>
          <p:nvPr/>
        </p:nvSpPr>
        <p:spPr>
          <a:xfrm>
            <a:off x="9466020" y="2826349"/>
            <a:ext cx="1463040" cy="369332"/>
          </a:xfrm>
          <a:prstGeom prst="rect">
            <a:avLst/>
          </a:prstGeom>
          <a:noFill/>
        </p:spPr>
        <p:txBody>
          <a:bodyPr wrap="square" rtlCol="0">
            <a:spAutoFit/>
          </a:bodyPr>
          <a:lstStyle/>
          <a:p>
            <a:r>
              <a:rPr lang="en-GB" dirty="0"/>
              <a:t>Stationery</a:t>
            </a:r>
          </a:p>
        </p:txBody>
      </p:sp>
      <p:sp>
        <p:nvSpPr>
          <p:cNvPr id="11" name="Rectangle 10">
            <a:extLst>
              <a:ext uri="{FF2B5EF4-FFF2-40B4-BE49-F238E27FC236}">
                <a16:creationId xmlns:a16="http://schemas.microsoft.com/office/drawing/2014/main" id="{BB9D2336-4B4B-C48B-1A27-8946A67C9840}"/>
              </a:ext>
            </a:extLst>
          </p:cNvPr>
          <p:cNvSpPr/>
          <p:nvPr/>
        </p:nvSpPr>
        <p:spPr>
          <a:xfrm>
            <a:off x="8833719" y="2335381"/>
            <a:ext cx="2289155" cy="1351269"/>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97ADBC12-A415-1C13-B93E-7FA278B7B19A}"/>
              </a:ext>
            </a:extLst>
          </p:cNvPr>
          <p:cNvSpPr txBox="1"/>
          <p:nvPr/>
        </p:nvSpPr>
        <p:spPr>
          <a:xfrm>
            <a:off x="3397587" y="4486728"/>
            <a:ext cx="1463040" cy="369332"/>
          </a:xfrm>
          <a:prstGeom prst="rect">
            <a:avLst/>
          </a:prstGeom>
          <a:noFill/>
        </p:spPr>
        <p:txBody>
          <a:bodyPr wrap="square" rtlCol="0">
            <a:spAutoFit/>
          </a:bodyPr>
          <a:lstStyle/>
          <a:p>
            <a:r>
              <a:rPr lang="en-GB" dirty="0"/>
              <a:t>Sports</a:t>
            </a:r>
          </a:p>
        </p:txBody>
      </p:sp>
      <p:sp>
        <p:nvSpPr>
          <p:cNvPr id="13" name="Rectangle 12">
            <a:extLst>
              <a:ext uri="{FF2B5EF4-FFF2-40B4-BE49-F238E27FC236}">
                <a16:creationId xmlns:a16="http://schemas.microsoft.com/office/drawing/2014/main" id="{7ED1FC49-530E-2DBC-C3FE-4829313A090E}"/>
              </a:ext>
            </a:extLst>
          </p:cNvPr>
          <p:cNvSpPr/>
          <p:nvPr/>
        </p:nvSpPr>
        <p:spPr>
          <a:xfrm>
            <a:off x="2765286" y="3995760"/>
            <a:ext cx="2289155" cy="1351269"/>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TextBox 13">
            <a:extLst>
              <a:ext uri="{FF2B5EF4-FFF2-40B4-BE49-F238E27FC236}">
                <a16:creationId xmlns:a16="http://schemas.microsoft.com/office/drawing/2014/main" id="{1B6A9C1B-2A89-AC33-7A9A-D3527A0406B2}"/>
              </a:ext>
            </a:extLst>
          </p:cNvPr>
          <p:cNvSpPr txBox="1"/>
          <p:nvPr/>
        </p:nvSpPr>
        <p:spPr>
          <a:xfrm>
            <a:off x="7323919" y="4486728"/>
            <a:ext cx="1463040" cy="369332"/>
          </a:xfrm>
          <a:prstGeom prst="rect">
            <a:avLst/>
          </a:prstGeom>
          <a:noFill/>
        </p:spPr>
        <p:txBody>
          <a:bodyPr wrap="square" rtlCol="0">
            <a:spAutoFit/>
          </a:bodyPr>
          <a:lstStyle/>
          <a:p>
            <a:r>
              <a:rPr lang="en-GB" dirty="0"/>
              <a:t>Jewellery</a:t>
            </a:r>
          </a:p>
        </p:txBody>
      </p:sp>
      <p:sp>
        <p:nvSpPr>
          <p:cNvPr id="15" name="Rectangle 14">
            <a:extLst>
              <a:ext uri="{FF2B5EF4-FFF2-40B4-BE49-F238E27FC236}">
                <a16:creationId xmlns:a16="http://schemas.microsoft.com/office/drawing/2014/main" id="{9FFEA47B-478A-641A-C6F6-E66143B97DFD}"/>
              </a:ext>
            </a:extLst>
          </p:cNvPr>
          <p:cNvSpPr/>
          <p:nvPr/>
        </p:nvSpPr>
        <p:spPr>
          <a:xfrm>
            <a:off x="6691618" y="3995760"/>
            <a:ext cx="2289155" cy="1351269"/>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FAC91223-F213-55BB-869A-55E547C3AB2C}"/>
              </a:ext>
            </a:extLst>
          </p:cNvPr>
          <p:cNvSpPr txBox="1"/>
          <p:nvPr/>
        </p:nvSpPr>
        <p:spPr>
          <a:xfrm>
            <a:off x="365144" y="657845"/>
            <a:ext cx="11377620" cy="584775"/>
          </a:xfrm>
          <a:prstGeom prst="rect">
            <a:avLst/>
          </a:prstGeom>
          <a:noFill/>
          <a:ln>
            <a:solidFill>
              <a:schemeClr val="tx1"/>
            </a:solidFill>
          </a:ln>
        </p:spPr>
        <p:txBody>
          <a:bodyPr wrap="square" rtlCol="0">
            <a:spAutoFit/>
          </a:bodyPr>
          <a:lstStyle/>
          <a:p>
            <a:pPr algn="ctr"/>
            <a:r>
              <a:rPr lang="en-GB" sz="3200" dirty="0"/>
              <a:t>AMAP Shopping Centre</a:t>
            </a:r>
          </a:p>
        </p:txBody>
      </p:sp>
      <p:cxnSp>
        <p:nvCxnSpPr>
          <p:cNvPr id="19" name="Straight Arrow Connector 18">
            <a:extLst>
              <a:ext uri="{FF2B5EF4-FFF2-40B4-BE49-F238E27FC236}">
                <a16:creationId xmlns:a16="http://schemas.microsoft.com/office/drawing/2014/main" id="{6E79CC1C-8135-3685-89CF-CC46F89B0693}"/>
              </a:ext>
            </a:extLst>
          </p:cNvPr>
          <p:cNvCxnSpPr>
            <a:cxnSpLocks/>
          </p:cNvCxnSpPr>
          <p:nvPr/>
        </p:nvCxnSpPr>
        <p:spPr>
          <a:xfrm flipH="1" flipV="1">
            <a:off x="7829593" y="1362830"/>
            <a:ext cx="806555" cy="48962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9040E4FB-B474-41E1-5216-38F6E67797DC}"/>
              </a:ext>
            </a:extLst>
          </p:cNvPr>
          <p:cNvSpPr txBox="1"/>
          <p:nvPr/>
        </p:nvSpPr>
        <p:spPr>
          <a:xfrm>
            <a:off x="8636148" y="1219276"/>
            <a:ext cx="2784708" cy="923330"/>
          </a:xfrm>
          <a:prstGeom prst="rect">
            <a:avLst/>
          </a:prstGeom>
          <a:noFill/>
        </p:spPr>
        <p:txBody>
          <a:bodyPr wrap="square" rtlCol="0">
            <a:spAutoFit/>
          </a:bodyPr>
          <a:lstStyle/>
          <a:p>
            <a:r>
              <a:rPr lang="en-GB" dirty="0"/>
              <a:t>Clickable header present unlike in homepage; will redirect to homepage</a:t>
            </a:r>
          </a:p>
        </p:txBody>
      </p:sp>
      <p:sp>
        <p:nvSpPr>
          <p:cNvPr id="22" name="TextBox 21">
            <a:extLst>
              <a:ext uri="{FF2B5EF4-FFF2-40B4-BE49-F238E27FC236}">
                <a16:creationId xmlns:a16="http://schemas.microsoft.com/office/drawing/2014/main" id="{0EF6BA22-B393-C810-1FD0-32FE48A5946D}"/>
              </a:ext>
            </a:extLst>
          </p:cNvPr>
          <p:cNvSpPr txBox="1"/>
          <p:nvPr/>
        </p:nvSpPr>
        <p:spPr>
          <a:xfrm>
            <a:off x="669945" y="1483119"/>
            <a:ext cx="1692255" cy="369332"/>
          </a:xfrm>
          <a:prstGeom prst="rect">
            <a:avLst/>
          </a:prstGeom>
          <a:noFill/>
          <a:ln>
            <a:solidFill>
              <a:schemeClr val="tx1"/>
            </a:solidFill>
          </a:ln>
        </p:spPr>
        <p:txBody>
          <a:bodyPr wrap="square" rtlCol="0">
            <a:spAutoFit/>
          </a:bodyPr>
          <a:lstStyle/>
          <a:p>
            <a:r>
              <a:rPr lang="en-GB" dirty="0"/>
              <a:t>Go back button</a:t>
            </a:r>
          </a:p>
        </p:txBody>
      </p:sp>
      <p:cxnSp>
        <p:nvCxnSpPr>
          <p:cNvPr id="5" name="Straight Arrow Connector 4">
            <a:extLst>
              <a:ext uri="{FF2B5EF4-FFF2-40B4-BE49-F238E27FC236}">
                <a16:creationId xmlns:a16="http://schemas.microsoft.com/office/drawing/2014/main" id="{3D72CFA8-671C-F139-FA05-D6F39FB75959}"/>
              </a:ext>
            </a:extLst>
          </p:cNvPr>
          <p:cNvCxnSpPr>
            <a:cxnSpLocks/>
          </p:cNvCxnSpPr>
          <p:nvPr/>
        </p:nvCxnSpPr>
        <p:spPr>
          <a:xfrm flipH="1" flipV="1">
            <a:off x="2362200" y="1695591"/>
            <a:ext cx="596900" cy="37997"/>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80A3F248-CE3A-2097-58BB-2FDA75B6256C}"/>
              </a:ext>
            </a:extLst>
          </p:cNvPr>
          <p:cNvSpPr txBox="1"/>
          <p:nvPr/>
        </p:nvSpPr>
        <p:spPr>
          <a:xfrm>
            <a:off x="3215838" y="1536931"/>
            <a:ext cx="2134659" cy="369332"/>
          </a:xfrm>
          <a:prstGeom prst="rect">
            <a:avLst/>
          </a:prstGeom>
          <a:noFill/>
          <a:ln>
            <a:solidFill>
              <a:schemeClr val="tx1"/>
            </a:solidFill>
          </a:ln>
        </p:spPr>
        <p:txBody>
          <a:bodyPr wrap="square" rtlCol="0">
            <a:spAutoFit/>
          </a:bodyPr>
          <a:lstStyle/>
          <a:p>
            <a:r>
              <a:rPr lang="en-GB" dirty="0"/>
              <a:t>Increase navigation</a:t>
            </a:r>
          </a:p>
        </p:txBody>
      </p:sp>
      <p:cxnSp>
        <p:nvCxnSpPr>
          <p:cNvPr id="21" name="Straight Arrow Connector 20">
            <a:extLst>
              <a:ext uri="{FF2B5EF4-FFF2-40B4-BE49-F238E27FC236}">
                <a16:creationId xmlns:a16="http://schemas.microsoft.com/office/drawing/2014/main" id="{5A1F5C40-E9BC-6275-28A1-7A7165779EBD}"/>
              </a:ext>
            </a:extLst>
          </p:cNvPr>
          <p:cNvCxnSpPr>
            <a:cxnSpLocks/>
          </p:cNvCxnSpPr>
          <p:nvPr/>
        </p:nvCxnSpPr>
        <p:spPr>
          <a:xfrm flipH="1" flipV="1">
            <a:off x="8055439" y="3095774"/>
            <a:ext cx="1170157" cy="1681327"/>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3" name="TextBox 22">
            <a:extLst>
              <a:ext uri="{FF2B5EF4-FFF2-40B4-BE49-F238E27FC236}">
                <a16:creationId xmlns:a16="http://schemas.microsoft.com/office/drawing/2014/main" id="{04AB6A9F-C079-B20E-22C9-E64070D872E2}"/>
              </a:ext>
            </a:extLst>
          </p:cNvPr>
          <p:cNvSpPr txBox="1"/>
          <p:nvPr/>
        </p:nvSpPr>
        <p:spPr>
          <a:xfrm>
            <a:off x="9225596" y="4143926"/>
            <a:ext cx="2784708" cy="369332"/>
          </a:xfrm>
          <a:prstGeom prst="rect">
            <a:avLst/>
          </a:prstGeom>
          <a:noFill/>
        </p:spPr>
        <p:txBody>
          <a:bodyPr wrap="square" rtlCol="0">
            <a:spAutoFit/>
          </a:bodyPr>
          <a:lstStyle/>
          <a:p>
            <a:r>
              <a:rPr lang="en-GB" dirty="0"/>
              <a:t>Grey whitespace</a:t>
            </a:r>
          </a:p>
        </p:txBody>
      </p:sp>
    </p:spTree>
    <p:extLst>
      <p:ext uri="{BB962C8B-B14F-4D97-AF65-F5344CB8AC3E}">
        <p14:creationId xmlns:p14="http://schemas.microsoft.com/office/powerpoint/2010/main" val="631292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0E0AB4-0762-C635-8D5C-4086C0BBF407}"/>
              </a:ext>
            </a:extLst>
          </p:cNvPr>
          <p:cNvSpPr txBox="1"/>
          <p:nvPr/>
        </p:nvSpPr>
        <p:spPr>
          <a:xfrm>
            <a:off x="5069453" y="150494"/>
            <a:ext cx="2089670" cy="369332"/>
          </a:xfrm>
          <a:prstGeom prst="rect">
            <a:avLst/>
          </a:prstGeom>
          <a:noFill/>
        </p:spPr>
        <p:txBody>
          <a:bodyPr wrap="square" rtlCol="0">
            <a:spAutoFit/>
          </a:bodyPr>
          <a:lstStyle/>
          <a:p>
            <a:r>
              <a:rPr lang="en-GB" dirty="0"/>
              <a:t>#store list</a:t>
            </a:r>
          </a:p>
        </p:txBody>
      </p:sp>
      <p:sp>
        <p:nvSpPr>
          <p:cNvPr id="5" name="TextBox 4">
            <a:extLst>
              <a:ext uri="{FF2B5EF4-FFF2-40B4-BE49-F238E27FC236}">
                <a16:creationId xmlns:a16="http://schemas.microsoft.com/office/drawing/2014/main" id="{B0DF19E4-15E2-C8F4-569C-41543CFA03EE}"/>
              </a:ext>
            </a:extLst>
          </p:cNvPr>
          <p:cNvSpPr txBox="1"/>
          <p:nvPr/>
        </p:nvSpPr>
        <p:spPr>
          <a:xfrm>
            <a:off x="365145" y="717916"/>
            <a:ext cx="11498285" cy="369332"/>
          </a:xfrm>
          <a:prstGeom prst="rect">
            <a:avLst/>
          </a:prstGeom>
          <a:noFill/>
          <a:ln>
            <a:solidFill>
              <a:schemeClr val="tx1"/>
            </a:solidFill>
          </a:ln>
        </p:spPr>
        <p:txBody>
          <a:bodyPr wrap="square" rtlCol="0">
            <a:spAutoFit/>
          </a:bodyPr>
          <a:lstStyle/>
          <a:p>
            <a:pPr algn="ctr"/>
            <a:r>
              <a:rPr lang="en-GB" dirty="0"/>
              <a:t>AMAP Shopping Centre</a:t>
            </a:r>
          </a:p>
        </p:txBody>
      </p:sp>
      <p:sp>
        <p:nvSpPr>
          <p:cNvPr id="6" name="TextBox 5">
            <a:extLst>
              <a:ext uri="{FF2B5EF4-FFF2-40B4-BE49-F238E27FC236}">
                <a16:creationId xmlns:a16="http://schemas.microsoft.com/office/drawing/2014/main" id="{4DE2FA29-D7DA-1060-5068-227AD2E4979C}"/>
              </a:ext>
            </a:extLst>
          </p:cNvPr>
          <p:cNvSpPr txBox="1"/>
          <p:nvPr/>
        </p:nvSpPr>
        <p:spPr>
          <a:xfrm>
            <a:off x="9957816" y="5002580"/>
            <a:ext cx="1463040" cy="646331"/>
          </a:xfrm>
          <a:prstGeom prst="rect">
            <a:avLst/>
          </a:prstGeom>
          <a:noFill/>
          <a:ln>
            <a:solidFill>
              <a:schemeClr val="tx1"/>
            </a:solidFill>
          </a:ln>
        </p:spPr>
        <p:txBody>
          <a:bodyPr wrap="square" rtlCol="0">
            <a:spAutoFit/>
          </a:bodyPr>
          <a:lstStyle/>
          <a:p>
            <a:r>
              <a:rPr lang="en-GB" dirty="0"/>
              <a:t>Vertically sorted list</a:t>
            </a:r>
          </a:p>
        </p:txBody>
      </p:sp>
      <p:sp>
        <p:nvSpPr>
          <p:cNvPr id="7" name="Rectangle 6">
            <a:extLst>
              <a:ext uri="{FF2B5EF4-FFF2-40B4-BE49-F238E27FC236}">
                <a16:creationId xmlns:a16="http://schemas.microsoft.com/office/drawing/2014/main" id="{862C09A0-0320-F88C-5A19-97568E4AD3B4}"/>
              </a:ext>
            </a:extLst>
          </p:cNvPr>
          <p:cNvSpPr/>
          <p:nvPr/>
        </p:nvSpPr>
        <p:spPr>
          <a:xfrm>
            <a:off x="365145" y="2514225"/>
            <a:ext cx="11498286" cy="3357378"/>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Rectangle 2">
            <a:extLst>
              <a:ext uri="{FF2B5EF4-FFF2-40B4-BE49-F238E27FC236}">
                <a16:creationId xmlns:a16="http://schemas.microsoft.com/office/drawing/2014/main" id="{18457B39-E952-BD2D-C89B-FAE23ECD6095}"/>
              </a:ext>
            </a:extLst>
          </p:cNvPr>
          <p:cNvSpPr/>
          <p:nvPr/>
        </p:nvSpPr>
        <p:spPr>
          <a:xfrm>
            <a:off x="365146" y="6036034"/>
            <a:ext cx="11498284" cy="718224"/>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Rectangle 1">
            <a:extLst>
              <a:ext uri="{FF2B5EF4-FFF2-40B4-BE49-F238E27FC236}">
                <a16:creationId xmlns:a16="http://schemas.microsoft.com/office/drawing/2014/main" id="{E64BEF1E-FB5D-BFB7-70BA-01994AA365CE}"/>
              </a:ext>
            </a:extLst>
          </p:cNvPr>
          <p:cNvSpPr/>
          <p:nvPr/>
        </p:nvSpPr>
        <p:spPr>
          <a:xfrm>
            <a:off x="472322" y="2568579"/>
            <a:ext cx="2943574" cy="100755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Rectangle 9">
            <a:extLst>
              <a:ext uri="{FF2B5EF4-FFF2-40B4-BE49-F238E27FC236}">
                <a16:creationId xmlns:a16="http://schemas.microsoft.com/office/drawing/2014/main" id="{F4BBFC77-BE7B-42F4-C602-66931FCB34E5}"/>
              </a:ext>
            </a:extLst>
          </p:cNvPr>
          <p:cNvSpPr/>
          <p:nvPr/>
        </p:nvSpPr>
        <p:spPr>
          <a:xfrm>
            <a:off x="3716593" y="2568575"/>
            <a:ext cx="7846141" cy="100755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05720956-55D3-3597-F4A5-5353A52451AD}"/>
              </a:ext>
            </a:extLst>
          </p:cNvPr>
          <p:cNvSpPr txBox="1"/>
          <p:nvPr/>
        </p:nvSpPr>
        <p:spPr>
          <a:xfrm>
            <a:off x="1042220" y="2888741"/>
            <a:ext cx="1160206" cy="369332"/>
          </a:xfrm>
          <a:prstGeom prst="rect">
            <a:avLst/>
          </a:prstGeom>
          <a:noFill/>
        </p:spPr>
        <p:txBody>
          <a:bodyPr wrap="square" rtlCol="0">
            <a:spAutoFit/>
          </a:bodyPr>
          <a:lstStyle/>
          <a:p>
            <a:r>
              <a:rPr lang="en-GB" dirty="0"/>
              <a:t>store1</a:t>
            </a:r>
          </a:p>
        </p:txBody>
      </p:sp>
      <p:sp>
        <p:nvSpPr>
          <p:cNvPr id="13" name="TextBox 12">
            <a:extLst>
              <a:ext uri="{FF2B5EF4-FFF2-40B4-BE49-F238E27FC236}">
                <a16:creationId xmlns:a16="http://schemas.microsoft.com/office/drawing/2014/main" id="{28079284-B8CF-4373-BEA2-ABC21AF7C536}"/>
              </a:ext>
            </a:extLst>
          </p:cNvPr>
          <p:cNvSpPr txBox="1"/>
          <p:nvPr/>
        </p:nvSpPr>
        <p:spPr>
          <a:xfrm>
            <a:off x="1042220" y="3977059"/>
            <a:ext cx="1160206" cy="369332"/>
          </a:xfrm>
          <a:prstGeom prst="rect">
            <a:avLst/>
          </a:prstGeom>
          <a:noFill/>
        </p:spPr>
        <p:txBody>
          <a:bodyPr wrap="square" rtlCol="0">
            <a:spAutoFit/>
          </a:bodyPr>
          <a:lstStyle/>
          <a:p>
            <a:r>
              <a:rPr lang="en-GB" dirty="0"/>
              <a:t>store2</a:t>
            </a:r>
          </a:p>
        </p:txBody>
      </p:sp>
      <p:sp>
        <p:nvSpPr>
          <p:cNvPr id="14" name="TextBox 13">
            <a:extLst>
              <a:ext uri="{FF2B5EF4-FFF2-40B4-BE49-F238E27FC236}">
                <a16:creationId xmlns:a16="http://schemas.microsoft.com/office/drawing/2014/main" id="{0A9754EC-294B-215F-6DB3-6BD19D1D9EF2}"/>
              </a:ext>
            </a:extLst>
          </p:cNvPr>
          <p:cNvSpPr txBox="1"/>
          <p:nvPr/>
        </p:nvSpPr>
        <p:spPr>
          <a:xfrm>
            <a:off x="5339089" y="2747060"/>
            <a:ext cx="4530921" cy="646331"/>
          </a:xfrm>
          <a:prstGeom prst="rect">
            <a:avLst/>
          </a:prstGeom>
          <a:noFill/>
        </p:spPr>
        <p:txBody>
          <a:bodyPr wrap="square" rtlCol="0">
            <a:spAutoFit/>
          </a:bodyPr>
          <a:lstStyle/>
          <a:p>
            <a:r>
              <a:rPr lang="en-GB" dirty="0"/>
              <a:t>Descriptions: name of store, floor, exact location. E.g. next to Nike.</a:t>
            </a:r>
          </a:p>
        </p:txBody>
      </p:sp>
      <p:sp>
        <p:nvSpPr>
          <p:cNvPr id="20" name="Rectangle 19">
            <a:extLst>
              <a:ext uri="{FF2B5EF4-FFF2-40B4-BE49-F238E27FC236}">
                <a16:creationId xmlns:a16="http://schemas.microsoft.com/office/drawing/2014/main" id="{A2347DBF-E993-345F-DC99-C6BB66415F44}"/>
              </a:ext>
            </a:extLst>
          </p:cNvPr>
          <p:cNvSpPr/>
          <p:nvPr/>
        </p:nvSpPr>
        <p:spPr>
          <a:xfrm>
            <a:off x="472322" y="3657954"/>
            <a:ext cx="2943574" cy="100755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ectangle 20">
            <a:extLst>
              <a:ext uri="{FF2B5EF4-FFF2-40B4-BE49-F238E27FC236}">
                <a16:creationId xmlns:a16="http://schemas.microsoft.com/office/drawing/2014/main" id="{2B0ABE4D-B7EE-522C-642C-CA8634150B33}"/>
              </a:ext>
            </a:extLst>
          </p:cNvPr>
          <p:cNvSpPr/>
          <p:nvPr/>
        </p:nvSpPr>
        <p:spPr>
          <a:xfrm>
            <a:off x="3716593" y="3657950"/>
            <a:ext cx="7846141" cy="100755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Rectangle 21">
            <a:extLst>
              <a:ext uri="{FF2B5EF4-FFF2-40B4-BE49-F238E27FC236}">
                <a16:creationId xmlns:a16="http://schemas.microsoft.com/office/drawing/2014/main" id="{2BC580EC-8971-36C1-02BC-B2078A985CB0}"/>
              </a:ext>
            </a:extLst>
          </p:cNvPr>
          <p:cNvSpPr/>
          <p:nvPr/>
        </p:nvSpPr>
        <p:spPr>
          <a:xfrm>
            <a:off x="472322" y="4757161"/>
            <a:ext cx="2943574" cy="100755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FB182966-EAB0-3768-3659-2E48F58CC7B1}"/>
              </a:ext>
            </a:extLst>
          </p:cNvPr>
          <p:cNvSpPr/>
          <p:nvPr/>
        </p:nvSpPr>
        <p:spPr>
          <a:xfrm>
            <a:off x="3716593" y="4757157"/>
            <a:ext cx="7846141" cy="100755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TextBox 25">
            <a:extLst>
              <a:ext uri="{FF2B5EF4-FFF2-40B4-BE49-F238E27FC236}">
                <a16:creationId xmlns:a16="http://schemas.microsoft.com/office/drawing/2014/main" id="{77894950-D439-3C4F-C170-4B1111F9030A}"/>
              </a:ext>
            </a:extLst>
          </p:cNvPr>
          <p:cNvSpPr txBox="1"/>
          <p:nvPr/>
        </p:nvSpPr>
        <p:spPr>
          <a:xfrm>
            <a:off x="5350498" y="3838560"/>
            <a:ext cx="4530921" cy="646331"/>
          </a:xfrm>
          <a:prstGeom prst="rect">
            <a:avLst/>
          </a:prstGeom>
          <a:noFill/>
        </p:spPr>
        <p:txBody>
          <a:bodyPr wrap="square" rtlCol="0">
            <a:spAutoFit/>
          </a:bodyPr>
          <a:lstStyle/>
          <a:p>
            <a:r>
              <a:rPr lang="en-GB" dirty="0"/>
              <a:t>Descriptions: name of store, floor, exact location. E.g. on the left of Vue.</a:t>
            </a:r>
          </a:p>
        </p:txBody>
      </p:sp>
      <p:sp>
        <p:nvSpPr>
          <p:cNvPr id="27" name="TextBox 26">
            <a:extLst>
              <a:ext uri="{FF2B5EF4-FFF2-40B4-BE49-F238E27FC236}">
                <a16:creationId xmlns:a16="http://schemas.microsoft.com/office/drawing/2014/main" id="{5CB82E16-118E-E1C0-BAF1-E5442C476F35}"/>
              </a:ext>
            </a:extLst>
          </p:cNvPr>
          <p:cNvSpPr txBox="1"/>
          <p:nvPr/>
        </p:nvSpPr>
        <p:spPr>
          <a:xfrm>
            <a:off x="5339088" y="5002580"/>
            <a:ext cx="4530921" cy="646331"/>
          </a:xfrm>
          <a:prstGeom prst="rect">
            <a:avLst/>
          </a:prstGeom>
          <a:noFill/>
        </p:spPr>
        <p:txBody>
          <a:bodyPr wrap="square" rtlCol="0">
            <a:spAutoFit/>
          </a:bodyPr>
          <a:lstStyle/>
          <a:p>
            <a:r>
              <a:rPr lang="en-GB" dirty="0"/>
              <a:t>Descriptions: name of store, floor, exact location. E.g. in front of Nike.</a:t>
            </a:r>
          </a:p>
        </p:txBody>
      </p:sp>
      <p:sp>
        <p:nvSpPr>
          <p:cNvPr id="29" name="TextBox 28">
            <a:extLst>
              <a:ext uri="{FF2B5EF4-FFF2-40B4-BE49-F238E27FC236}">
                <a16:creationId xmlns:a16="http://schemas.microsoft.com/office/drawing/2014/main" id="{A209C728-4754-D0E1-8D6A-0F2E52D04080}"/>
              </a:ext>
            </a:extLst>
          </p:cNvPr>
          <p:cNvSpPr txBox="1"/>
          <p:nvPr/>
        </p:nvSpPr>
        <p:spPr>
          <a:xfrm>
            <a:off x="1042220" y="5002580"/>
            <a:ext cx="1160206" cy="369332"/>
          </a:xfrm>
          <a:prstGeom prst="rect">
            <a:avLst/>
          </a:prstGeom>
          <a:noFill/>
        </p:spPr>
        <p:txBody>
          <a:bodyPr wrap="square" rtlCol="0">
            <a:spAutoFit/>
          </a:bodyPr>
          <a:lstStyle/>
          <a:p>
            <a:r>
              <a:rPr lang="en-GB" dirty="0"/>
              <a:t>store3</a:t>
            </a:r>
          </a:p>
        </p:txBody>
      </p:sp>
      <p:cxnSp>
        <p:nvCxnSpPr>
          <p:cNvPr id="32" name="Straight Arrow Connector 31">
            <a:extLst>
              <a:ext uri="{FF2B5EF4-FFF2-40B4-BE49-F238E27FC236}">
                <a16:creationId xmlns:a16="http://schemas.microsoft.com/office/drawing/2014/main" id="{FBB8545E-89FA-6222-DF10-6B875EF99C05}"/>
              </a:ext>
            </a:extLst>
          </p:cNvPr>
          <p:cNvCxnSpPr>
            <a:cxnSpLocks/>
          </p:cNvCxnSpPr>
          <p:nvPr/>
        </p:nvCxnSpPr>
        <p:spPr>
          <a:xfrm flipH="1" flipV="1">
            <a:off x="10116508" y="4266105"/>
            <a:ext cx="572828" cy="61679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34" name="TextBox 33">
            <a:extLst>
              <a:ext uri="{FF2B5EF4-FFF2-40B4-BE49-F238E27FC236}">
                <a16:creationId xmlns:a16="http://schemas.microsoft.com/office/drawing/2014/main" id="{B079D01E-A1DE-CE0D-7ADF-8917CA7AD676}"/>
              </a:ext>
            </a:extLst>
          </p:cNvPr>
          <p:cNvSpPr txBox="1"/>
          <p:nvPr/>
        </p:nvSpPr>
        <p:spPr>
          <a:xfrm>
            <a:off x="472322" y="184153"/>
            <a:ext cx="3347845" cy="369332"/>
          </a:xfrm>
          <a:prstGeom prst="rect">
            <a:avLst/>
          </a:prstGeom>
          <a:noFill/>
          <a:ln>
            <a:noFill/>
          </a:ln>
        </p:spPr>
        <p:txBody>
          <a:bodyPr wrap="square" rtlCol="0">
            <a:spAutoFit/>
          </a:bodyPr>
          <a:lstStyle/>
          <a:p>
            <a:r>
              <a:rPr lang="en-GB" dirty="0"/>
              <a:t>Grey background with black texts</a:t>
            </a:r>
          </a:p>
        </p:txBody>
      </p:sp>
      <p:cxnSp>
        <p:nvCxnSpPr>
          <p:cNvPr id="35" name="Straight Arrow Connector 34">
            <a:extLst>
              <a:ext uri="{FF2B5EF4-FFF2-40B4-BE49-F238E27FC236}">
                <a16:creationId xmlns:a16="http://schemas.microsoft.com/office/drawing/2014/main" id="{7C3D0D02-9E8E-7F22-2B19-FD23EC7C3417}"/>
              </a:ext>
            </a:extLst>
          </p:cNvPr>
          <p:cNvCxnSpPr>
            <a:cxnSpLocks/>
          </p:cNvCxnSpPr>
          <p:nvPr/>
        </p:nvCxnSpPr>
        <p:spPr>
          <a:xfrm>
            <a:off x="3099816" y="519826"/>
            <a:ext cx="684206" cy="89567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733FEFC1-E40A-EC24-F173-BF7690A0288D}"/>
              </a:ext>
            </a:extLst>
          </p:cNvPr>
          <p:cNvCxnSpPr>
            <a:cxnSpLocks/>
            <a:stCxn id="39" idx="1"/>
          </p:cNvCxnSpPr>
          <p:nvPr/>
        </p:nvCxnSpPr>
        <p:spPr>
          <a:xfrm flipH="1">
            <a:off x="659757" y="2121048"/>
            <a:ext cx="528963" cy="73215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2E04789C-93F2-8905-E647-31D4694B8F62}"/>
              </a:ext>
            </a:extLst>
          </p:cNvPr>
          <p:cNvSpPr txBox="1"/>
          <p:nvPr/>
        </p:nvSpPr>
        <p:spPr>
          <a:xfrm>
            <a:off x="1188720" y="1797882"/>
            <a:ext cx="2456533" cy="646331"/>
          </a:xfrm>
          <a:prstGeom prst="rect">
            <a:avLst/>
          </a:prstGeom>
          <a:noFill/>
          <a:ln>
            <a:noFill/>
          </a:ln>
        </p:spPr>
        <p:txBody>
          <a:bodyPr wrap="square" rtlCol="0">
            <a:spAutoFit/>
          </a:bodyPr>
          <a:lstStyle/>
          <a:p>
            <a:r>
              <a:rPr lang="en-GB" dirty="0"/>
              <a:t>Logos or pictures of stores</a:t>
            </a:r>
          </a:p>
        </p:txBody>
      </p:sp>
      <p:cxnSp>
        <p:nvCxnSpPr>
          <p:cNvPr id="45" name="Straight Arrow Connector 44">
            <a:extLst>
              <a:ext uri="{FF2B5EF4-FFF2-40B4-BE49-F238E27FC236}">
                <a16:creationId xmlns:a16="http://schemas.microsoft.com/office/drawing/2014/main" id="{3675BCB8-A09F-CA42-C052-62131FEA46AD}"/>
              </a:ext>
            </a:extLst>
          </p:cNvPr>
          <p:cNvCxnSpPr>
            <a:cxnSpLocks/>
            <a:stCxn id="47" idx="1"/>
          </p:cNvCxnSpPr>
          <p:nvPr/>
        </p:nvCxnSpPr>
        <p:spPr>
          <a:xfrm flipH="1" flipV="1">
            <a:off x="7369651" y="1017195"/>
            <a:ext cx="1266497" cy="66374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47" name="TextBox 46">
            <a:extLst>
              <a:ext uri="{FF2B5EF4-FFF2-40B4-BE49-F238E27FC236}">
                <a16:creationId xmlns:a16="http://schemas.microsoft.com/office/drawing/2014/main" id="{B3FE1841-656B-716A-7DA7-F19F895BB37F}"/>
              </a:ext>
            </a:extLst>
          </p:cNvPr>
          <p:cNvSpPr txBox="1"/>
          <p:nvPr/>
        </p:nvSpPr>
        <p:spPr>
          <a:xfrm>
            <a:off x="8636148" y="1219276"/>
            <a:ext cx="2784708" cy="923330"/>
          </a:xfrm>
          <a:prstGeom prst="rect">
            <a:avLst/>
          </a:prstGeom>
          <a:noFill/>
        </p:spPr>
        <p:txBody>
          <a:bodyPr wrap="square" rtlCol="0">
            <a:spAutoFit/>
          </a:bodyPr>
          <a:lstStyle/>
          <a:p>
            <a:r>
              <a:rPr lang="en-GB" dirty="0"/>
              <a:t>Clickable header present unlike in homepage; will redirect to homepage</a:t>
            </a:r>
          </a:p>
        </p:txBody>
      </p:sp>
      <p:sp>
        <p:nvSpPr>
          <p:cNvPr id="18" name="TextBox 17">
            <a:extLst>
              <a:ext uri="{FF2B5EF4-FFF2-40B4-BE49-F238E27FC236}">
                <a16:creationId xmlns:a16="http://schemas.microsoft.com/office/drawing/2014/main" id="{99FE6793-E2B6-2007-2DA8-BEDDCBD520F7}"/>
              </a:ext>
            </a:extLst>
          </p:cNvPr>
          <p:cNvSpPr txBox="1"/>
          <p:nvPr/>
        </p:nvSpPr>
        <p:spPr>
          <a:xfrm>
            <a:off x="4971200" y="1462508"/>
            <a:ext cx="2967541" cy="923330"/>
          </a:xfrm>
          <a:prstGeom prst="rect">
            <a:avLst/>
          </a:prstGeom>
          <a:noFill/>
        </p:spPr>
        <p:txBody>
          <a:bodyPr wrap="square">
            <a:spAutoFit/>
          </a:bodyPr>
          <a:lstStyle/>
          <a:p>
            <a:r>
              <a:rPr lang="en-GB" dirty="0"/>
              <a:t>different font sizes: name (20px), description (18px), location(16px)</a:t>
            </a:r>
          </a:p>
        </p:txBody>
      </p:sp>
      <p:cxnSp>
        <p:nvCxnSpPr>
          <p:cNvPr id="19" name="Straight Arrow Connector 18">
            <a:extLst>
              <a:ext uri="{FF2B5EF4-FFF2-40B4-BE49-F238E27FC236}">
                <a16:creationId xmlns:a16="http://schemas.microsoft.com/office/drawing/2014/main" id="{70BB9E2C-66D9-1F07-4B76-1A532468AC72}"/>
              </a:ext>
            </a:extLst>
          </p:cNvPr>
          <p:cNvCxnSpPr>
            <a:cxnSpLocks/>
          </p:cNvCxnSpPr>
          <p:nvPr/>
        </p:nvCxnSpPr>
        <p:spPr>
          <a:xfrm>
            <a:off x="6592824" y="2240280"/>
            <a:ext cx="1060171" cy="474477"/>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CD2A3702-E9A6-75CB-A433-619ED678C247}"/>
              </a:ext>
            </a:extLst>
          </p:cNvPr>
          <p:cNvCxnSpPr>
            <a:cxnSpLocks/>
          </p:cNvCxnSpPr>
          <p:nvPr/>
        </p:nvCxnSpPr>
        <p:spPr>
          <a:xfrm>
            <a:off x="4971200" y="2387147"/>
            <a:ext cx="379298" cy="1700164"/>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52" name="TextBox 51">
            <a:extLst>
              <a:ext uri="{FF2B5EF4-FFF2-40B4-BE49-F238E27FC236}">
                <a16:creationId xmlns:a16="http://schemas.microsoft.com/office/drawing/2014/main" id="{8EF7E29B-0D06-7C6C-030A-00C58BDFC12B}"/>
              </a:ext>
            </a:extLst>
          </p:cNvPr>
          <p:cNvSpPr txBox="1"/>
          <p:nvPr/>
        </p:nvSpPr>
        <p:spPr>
          <a:xfrm>
            <a:off x="1879600" y="6036191"/>
            <a:ext cx="8966200" cy="646331"/>
          </a:xfrm>
          <a:prstGeom prst="rect">
            <a:avLst/>
          </a:prstGeom>
          <a:noFill/>
        </p:spPr>
        <p:txBody>
          <a:bodyPr wrap="square" rtlCol="0">
            <a:spAutoFit/>
          </a:bodyPr>
          <a:lstStyle/>
          <a:p>
            <a:r>
              <a:rPr lang="en-GB" dirty="0"/>
              <a:t>footer that covers the entire width of the interface with contact information and social media links. </a:t>
            </a:r>
          </a:p>
        </p:txBody>
      </p:sp>
      <p:sp>
        <p:nvSpPr>
          <p:cNvPr id="53" name="TextBox 52">
            <a:extLst>
              <a:ext uri="{FF2B5EF4-FFF2-40B4-BE49-F238E27FC236}">
                <a16:creationId xmlns:a16="http://schemas.microsoft.com/office/drawing/2014/main" id="{2CD50A18-1BDB-2B30-809D-377941012495}"/>
              </a:ext>
            </a:extLst>
          </p:cNvPr>
          <p:cNvSpPr txBox="1"/>
          <p:nvPr/>
        </p:nvSpPr>
        <p:spPr>
          <a:xfrm>
            <a:off x="510171" y="1356166"/>
            <a:ext cx="1692255" cy="369332"/>
          </a:xfrm>
          <a:prstGeom prst="rect">
            <a:avLst/>
          </a:prstGeom>
          <a:noFill/>
          <a:ln>
            <a:solidFill>
              <a:schemeClr val="tx1"/>
            </a:solidFill>
          </a:ln>
        </p:spPr>
        <p:txBody>
          <a:bodyPr wrap="square" rtlCol="0">
            <a:spAutoFit/>
          </a:bodyPr>
          <a:lstStyle/>
          <a:p>
            <a:r>
              <a:rPr lang="en-GB" dirty="0"/>
              <a:t>Go back button</a:t>
            </a:r>
          </a:p>
        </p:txBody>
      </p:sp>
    </p:spTree>
    <p:extLst>
      <p:ext uri="{BB962C8B-B14F-4D97-AF65-F5344CB8AC3E}">
        <p14:creationId xmlns:p14="http://schemas.microsoft.com/office/powerpoint/2010/main" val="700660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0E0AB4-0762-C635-8D5C-4086C0BBF407}"/>
              </a:ext>
            </a:extLst>
          </p:cNvPr>
          <p:cNvSpPr txBox="1"/>
          <p:nvPr/>
        </p:nvSpPr>
        <p:spPr>
          <a:xfrm>
            <a:off x="5350497" y="229825"/>
            <a:ext cx="1973421" cy="369332"/>
          </a:xfrm>
          <a:prstGeom prst="rect">
            <a:avLst/>
          </a:prstGeom>
          <a:noFill/>
        </p:spPr>
        <p:txBody>
          <a:bodyPr wrap="square" rtlCol="0">
            <a:spAutoFit/>
          </a:bodyPr>
          <a:lstStyle/>
          <a:p>
            <a:r>
              <a:rPr lang="en-GB" dirty="0"/>
              <a:t>#offers</a:t>
            </a:r>
          </a:p>
        </p:txBody>
      </p:sp>
      <p:sp>
        <p:nvSpPr>
          <p:cNvPr id="6" name="TextBox 5">
            <a:extLst>
              <a:ext uri="{FF2B5EF4-FFF2-40B4-BE49-F238E27FC236}">
                <a16:creationId xmlns:a16="http://schemas.microsoft.com/office/drawing/2014/main" id="{4DE2FA29-D7DA-1060-5068-227AD2E4979C}"/>
              </a:ext>
            </a:extLst>
          </p:cNvPr>
          <p:cNvSpPr txBox="1"/>
          <p:nvPr/>
        </p:nvSpPr>
        <p:spPr>
          <a:xfrm>
            <a:off x="870029" y="4211528"/>
            <a:ext cx="1888986" cy="923330"/>
          </a:xfrm>
          <a:prstGeom prst="rect">
            <a:avLst/>
          </a:prstGeom>
          <a:noFill/>
        </p:spPr>
        <p:txBody>
          <a:bodyPr wrap="square" rtlCol="0">
            <a:spAutoFit/>
          </a:bodyPr>
          <a:lstStyle/>
          <a:p>
            <a:r>
              <a:rPr lang="en-GB" dirty="0"/>
              <a:t>Pictures of sales, offers, discounts, and brands</a:t>
            </a:r>
          </a:p>
        </p:txBody>
      </p:sp>
      <p:sp>
        <p:nvSpPr>
          <p:cNvPr id="3" name="Rectangle 2">
            <a:extLst>
              <a:ext uri="{FF2B5EF4-FFF2-40B4-BE49-F238E27FC236}">
                <a16:creationId xmlns:a16="http://schemas.microsoft.com/office/drawing/2014/main" id="{18457B39-E952-BD2D-C89B-FAE23ECD6095}"/>
              </a:ext>
            </a:extLst>
          </p:cNvPr>
          <p:cNvSpPr/>
          <p:nvPr/>
        </p:nvSpPr>
        <p:spPr>
          <a:xfrm>
            <a:off x="249948" y="5948064"/>
            <a:ext cx="11534862" cy="850489"/>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EE423DA1-C0BE-4D4F-269F-57F5A2060C68}"/>
              </a:ext>
            </a:extLst>
          </p:cNvPr>
          <p:cNvSpPr txBox="1"/>
          <p:nvPr/>
        </p:nvSpPr>
        <p:spPr>
          <a:xfrm>
            <a:off x="3177331" y="6085473"/>
            <a:ext cx="6319752" cy="646331"/>
          </a:xfrm>
          <a:prstGeom prst="rect">
            <a:avLst/>
          </a:prstGeom>
          <a:noFill/>
        </p:spPr>
        <p:txBody>
          <a:bodyPr wrap="square" rtlCol="0">
            <a:spAutoFit/>
          </a:bodyPr>
          <a:lstStyle/>
          <a:p>
            <a:r>
              <a:rPr lang="en-GB" dirty="0"/>
              <a:t>footer that covers the entire width of the interface with contact information and social media links. </a:t>
            </a:r>
          </a:p>
        </p:txBody>
      </p:sp>
      <p:sp>
        <p:nvSpPr>
          <p:cNvPr id="2" name="TextBox 1">
            <a:extLst>
              <a:ext uri="{FF2B5EF4-FFF2-40B4-BE49-F238E27FC236}">
                <a16:creationId xmlns:a16="http://schemas.microsoft.com/office/drawing/2014/main" id="{D8022787-4C23-A7FF-DC49-B8DF2830BC1F}"/>
              </a:ext>
            </a:extLst>
          </p:cNvPr>
          <p:cNvSpPr txBox="1"/>
          <p:nvPr/>
        </p:nvSpPr>
        <p:spPr>
          <a:xfrm>
            <a:off x="4848738" y="4247048"/>
            <a:ext cx="2095341" cy="923330"/>
          </a:xfrm>
          <a:prstGeom prst="rect">
            <a:avLst/>
          </a:prstGeom>
          <a:noFill/>
        </p:spPr>
        <p:txBody>
          <a:bodyPr wrap="square" rtlCol="0">
            <a:spAutoFit/>
          </a:bodyPr>
          <a:lstStyle/>
          <a:p>
            <a:r>
              <a:rPr lang="en-GB" dirty="0"/>
              <a:t>Pictures of sales, offers, discounts, and brands</a:t>
            </a:r>
          </a:p>
        </p:txBody>
      </p:sp>
      <p:sp>
        <p:nvSpPr>
          <p:cNvPr id="9" name="Rectangle 8">
            <a:extLst>
              <a:ext uri="{FF2B5EF4-FFF2-40B4-BE49-F238E27FC236}">
                <a16:creationId xmlns:a16="http://schemas.microsoft.com/office/drawing/2014/main" id="{4B7CC493-198B-6393-DD73-88CBEFD5CBA6}"/>
              </a:ext>
            </a:extLst>
          </p:cNvPr>
          <p:cNvSpPr/>
          <p:nvPr/>
        </p:nvSpPr>
        <p:spPr>
          <a:xfrm>
            <a:off x="4751832" y="3696698"/>
            <a:ext cx="2289155" cy="162641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a:extLst>
              <a:ext uri="{FF2B5EF4-FFF2-40B4-BE49-F238E27FC236}">
                <a16:creationId xmlns:a16="http://schemas.microsoft.com/office/drawing/2014/main" id="{4D6CE84D-3E89-2666-0508-4B4E9C7EFF9F}"/>
              </a:ext>
            </a:extLst>
          </p:cNvPr>
          <p:cNvSpPr txBox="1"/>
          <p:nvPr/>
        </p:nvSpPr>
        <p:spPr>
          <a:xfrm>
            <a:off x="9027533" y="4192487"/>
            <a:ext cx="2095341" cy="923330"/>
          </a:xfrm>
          <a:prstGeom prst="rect">
            <a:avLst/>
          </a:prstGeom>
          <a:noFill/>
        </p:spPr>
        <p:txBody>
          <a:bodyPr wrap="square" rtlCol="0">
            <a:spAutoFit/>
          </a:bodyPr>
          <a:lstStyle/>
          <a:p>
            <a:r>
              <a:rPr lang="en-GB" dirty="0"/>
              <a:t>Pictures of sales, offers, discounts, and brands</a:t>
            </a:r>
          </a:p>
        </p:txBody>
      </p:sp>
      <p:sp>
        <p:nvSpPr>
          <p:cNvPr id="11" name="Rectangle 10">
            <a:extLst>
              <a:ext uri="{FF2B5EF4-FFF2-40B4-BE49-F238E27FC236}">
                <a16:creationId xmlns:a16="http://schemas.microsoft.com/office/drawing/2014/main" id="{BB9D2336-4B4B-C48B-1A27-8946A67C9840}"/>
              </a:ext>
            </a:extLst>
          </p:cNvPr>
          <p:cNvSpPr/>
          <p:nvPr/>
        </p:nvSpPr>
        <p:spPr>
          <a:xfrm>
            <a:off x="8833719" y="3696698"/>
            <a:ext cx="2289155" cy="162641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97ADBC12-A415-1C13-B93E-7FA278B7B19A}"/>
              </a:ext>
            </a:extLst>
          </p:cNvPr>
          <p:cNvSpPr txBox="1"/>
          <p:nvPr/>
        </p:nvSpPr>
        <p:spPr>
          <a:xfrm>
            <a:off x="4922209" y="2667063"/>
            <a:ext cx="3345491" cy="369332"/>
          </a:xfrm>
          <a:prstGeom prst="rect">
            <a:avLst/>
          </a:prstGeom>
          <a:noFill/>
        </p:spPr>
        <p:txBody>
          <a:bodyPr wrap="square" rtlCol="0">
            <a:spAutoFit/>
          </a:bodyPr>
          <a:lstStyle/>
          <a:p>
            <a:r>
              <a:rPr lang="en-GB" dirty="0"/>
              <a:t>Bright red and captivating banner</a:t>
            </a:r>
          </a:p>
        </p:txBody>
      </p:sp>
      <p:sp>
        <p:nvSpPr>
          <p:cNvPr id="13" name="Rectangle 12">
            <a:extLst>
              <a:ext uri="{FF2B5EF4-FFF2-40B4-BE49-F238E27FC236}">
                <a16:creationId xmlns:a16="http://schemas.microsoft.com/office/drawing/2014/main" id="{7ED1FC49-530E-2DBC-C3FE-4829313A090E}"/>
              </a:ext>
            </a:extLst>
          </p:cNvPr>
          <p:cNvSpPr/>
          <p:nvPr/>
        </p:nvSpPr>
        <p:spPr>
          <a:xfrm>
            <a:off x="2765286" y="2342411"/>
            <a:ext cx="7229614" cy="122629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a:extLst>
              <a:ext uri="{FF2B5EF4-FFF2-40B4-BE49-F238E27FC236}">
                <a16:creationId xmlns:a16="http://schemas.microsoft.com/office/drawing/2014/main" id="{FAC91223-F213-55BB-869A-55E547C3AB2C}"/>
              </a:ext>
            </a:extLst>
          </p:cNvPr>
          <p:cNvSpPr txBox="1"/>
          <p:nvPr/>
        </p:nvSpPr>
        <p:spPr>
          <a:xfrm>
            <a:off x="407190" y="926196"/>
            <a:ext cx="11377620" cy="584775"/>
          </a:xfrm>
          <a:prstGeom prst="rect">
            <a:avLst/>
          </a:prstGeom>
          <a:noFill/>
          <a:ln>
            <a:solidFill>
              <a:schemeClr val="tx1"/>
            </a:solidFill>
          </a:ln>
        </p:spPr>
        <p:txBody>
          <a:bodyPr wrap="square" rtlCol="0">
            <a:spAutoFit/>
          </a:bodyPr>
          <a:lstStyle/>
          <a:p>
            <a:pPr algn="ctr"/>
            <a:r>
              <a:rPr lang="en-GB" sz="3200" dirty="0"/>
              <a:t>AMAP Shopping Centre</a:t>
            </a:r>
          </a:p>
        </p:txBody>
      </p:sp>
      <p:sp>
        <p:nvSpPr>
          <p:cNvPr id="5" name="TextBox 4">
            <a:extLst>
              <a:ext uri="{FF2B5EF4-FFF2-40B4-BE49-F238E27FC236}">
                <a16:creationId xmlns:a16="http://schemas.microsoft.com/office/drawing/2014/main" id="{29CDE756-F64F-FD96-866F-60F87DA494E8}"/>
              </a:ext>
            </a:extLst>
          </p:cNvPr>
          <p:cNvSpPr txBox="1"/>
          <p:nvPr/>
        </p:nvSpPr>
        <p:spPr>
          <a:xfrm>
            <a:off x="669944" y="2051811"/>
            <a:ext cx="1692255" cy="369332"/>
          </a:xfrm>
          <a:prstGeom prst="rect">
            <a:avLst/>
          </a:prstGeom>
          <a:noFill/>
          <a:ln>
            <a:solidFill>
              <a:schemeClr val="tx1"/>
            </a:solidFill>
          </a:ln>
        </p:spPr>
        <p:txBody>
          <a:bodyPr wrap="square" rtlCol="0">
            <a:spAutoFit/>
          </a:bodyPr>
          <a:lstStyle/>
          <a:p>
            <a:r>
              <a:rPr lang="en-GB" dirty="0"/>
              <a:t>Go back button</a:t>
            </a:r>
          </a:p>
        </p:txBody>
      </p:sp>
      <p:cxnSp>
        <p:nvCxnSpPr>
          <p:cNvPr id="17" name="Straight Arrow Connector 16">
            <a:extLst>
              <a:ext uri="{FF2B5EF4-FFF2-40B4-BE49-F238E27FC236}">
                <a16:creationId xmlns:a16="http://schemas.microsoft.com/office/drawing/2014/main" id="{9A0F177F-54A7-75FF-3EE5-D16632D3F0A8}"/>
              </a:ext>
            </a:extLst>
          </p:cNvPr>
          <p:cNvCxnSpPr>
            <a:cxnSpLocks/>
          </p:cNvCxnSpPr>
          <p:nvPr/>
        </p:nvCxnSpPr>
        <p:spPr>
          <a:xfrm flipV="1">
            <a:off x="2604277" y="4640813"/>
            <a:ext cx="647826" cy="24481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EA21DE68-B7CD-8A05-A29D-F1EF01F8FBE5}"/>
              </a:ext>
            </a:extLst>
          </p:cNvPr>
          <p:cNvSpPr txBox="1"/>
          <p:nvPr/>
        </p:nvSpPr>
        <p:spPr>
          <a:xfrm>
            <a:off x="3044051" y="4145036"/>
            <a:ext cx="1551972" cy="369332"/>
          </a:xfrm>
          <a:prstGeom prst="rect">
            <a:avLst/>
          </a:prstGeom>
          <a:noFill/>
          <a:ln>
            <a:solidFill>
              <a:schemeClr val="tx1"/>
            </a:solidFill>
          </a:ln>
        </p:spPr>
        <p:txBody>
          <a:bodyPr wrap="square" rtlCol="0">
            <a:spAutoFit/>
          </a:bodyPr>
          <a:lstStyle/>
          <a:p>
            <a:r>
              <a:rPr lang="en-GB" dirty="0"/>
              <a:t>Font size 15px</a:t>
            </a:r>
          </a:p>
        </p:txBody>
      </p:sp>
      <p:cxnSp>
        <p:nvCxnSpPr>
          <p:cNvPr id="20" name="Straight Arrow Connector 19">
            <a:extLst>
              <a:ext uri="{FF2B5EF4-FFF2-40B4-BE49-F238E27FC236}">
                <a16:creationId xmlns:a16="http://schemas.microsoft.com/office/drawing/2014/main" id="{7ECBC184-B355-F370-DEFA-084B7DFF190F}"/>
              </a:ext>
            </a:extLst>
          </p:cNvPr>
          <p:cNvCxnSpPr>
            <a:cxnSpLocks/>
          </p:cNvCxnSpPr>
          <p:nvPr/>
        </p:nvCxnSpPr>
        <p:spPr>
          <a:xfrm flipH="1" flipV="1">
            <a:off x="4258744" y="4673193"/>
            <a:ext cx="589994" cy="55158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B9175EFD-6AA0-7F01-3917-B61886F31A37}"/>
              </a:ext>
            </a:extLst>
          </p:cNvPr>
          <p:cNvCxnSpPr>
            <a:cxnSpLocks/>
          </p:cNvCxnSpPr>
          <p:nvPr/>
        </p:nvCxnSpPr>
        <p:spPr>
          <a:xfrm flipH="1">
            <a:off x="8487783" y="2924767"/>
            <a:ext cx="1079500"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A733C312-C1D0-0781-F145-61879618CEDE}"/>
              </a:ext>
            </a:extLst>
          </p:cNvPr>
          <p:cNvCxnSpPr>
            <a:cxnSpLocks/>
          </p:cNvCxnSpPr>
          <p:nvPr/>
        </p:nvCxnSpPr>
        <p:spPr>
          <a:xfrm flipV="1">
            <a:off x="3911600" y="2878174"/>
            <a:ext cx="951353" cy="3544"/>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7C2796BD-769E-319B-A48E-0FB627BF99FB}"/>
              </a:ext>
            </a:extLst>
          </p:cNvPr>
          <p:cNvCxnSpPr>
            <a:cxnSpLocks/>
          </p:cNvCxnSpPr>
          <p:nvPr/>
        </p:nvCxnSpPr>
        <p:spPr>
          <a:xfrm flipH="1" flipV="1">
            <a:off x="9567283" y="1823900"/>
            <a:ext cx="1555591" cy="269427"/>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DC601CE7-074D-3DEE-8E96-0810B3E5E658}"/>
              </a:ext>
            </a:extLst>
          </p:cNvPr>
          <p:cNvSpPr txBox="1"/>
          <p:nvPr/>
        </p:nvSpPr>
        <p:spPr>
          <a:xfrm>
            <a:off x="10424623" y="2236477"/>
            <a:ext cx="1692255" cy="646331"/>
          </a:xfrm>
          <a:prstGeom prst="rect">
            <a:avLst/>
          </a:prstGeom>
          <a:noFill/>
          <a:ln>
            <a:solidFill>
              <a:schemeClr val="tx1"/>
            </a:solidFill>
          </a:ln>
        </p:spPr>
        <p:txBody>
          <a:bodyPr wrap="square" rtlCol="0">
            <a:spAutoFit/>
          </a:bodyPr>
          <a:lstStyle/>
          <a:p>
            <a:r>
              <a:rPr lang="en-GB" dirty="0"/>
              <a:t>Grey whitespace</a:t>
            </a:r>
          </a:p>
        </p:txBody>
      </p:sp>
      <p:sp>
        <p:nvSpPr>
          <p:cNvPr id="22" name="Rectangle 21">
            <a:extLst>
              <a:ext uri="{FF2B5EF4-FFF2-40B4-BE49-F238E27FC236}">
                <a16:creationId xmlns:a16="http://schemas.microsoft.com/office/drawing/2014/main" id="{BEDE554E-22F3-8D15-2B25-11307A0B3C3A}"/>
              </a:ext>
            </a:extLst>
          </p:cNvPr>
          <p:cNvSpPr/>
          <p:nvPr/>
        </p:nvSpPr>
        <p:spPr>
          <a:xfrm>
            <a:off x="669945" y="3680369"/>
            <a:ext cx="2289155" cy="162641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TextBox 22">
            <a:extLst>
              <a:ext uri="{FF2B5EF4-FFF2-40B4-BE49-F238E27FC236}">
                <a16:creationId xmlns:a16="http://schemas.microsoft.com/office/drawing/2014/main" id="{A1C7A328-C88C-C681-E386-02E0DFBFEE82}"/>
              </a:ext>
            </a:extLst>
          </p:cNvPr>
          <p:cNvSpPr txBox="1"/>
          <p:nvPr/>
        </p:nvSpPr>
        <p:spPr>
          <a:xfrm>
            <a:off x="1038536" y="5440925"/>
            <a:ext cx="1551972" cy="369332"/>
          </a:xfrm>
          <a:prstGeom prst="rect">
            <a:avLst/>
          </a:prstGeom>
          <a:noFill/>
          <a:ln>
            <a:solidFill>
              <a:schemeClr val="tx1"/>
            </a:solidFill>
          </a:ln>
        </p:spPr>
        <p:txBody>
          <a:bodyPr wrap="square" rtlCol="0">
            <a:spAutoFit/>
          </a:bodyPr>
          <a:lstStyle/>
          <a:p>
            <a:r>
              <a:rPr lang="en-GB" dirty="0"/>
              <a:t>Type of offer</a:t>
            </a:r>
          </a:p>
        </p:txBody>
      </p:sp>
      <p:sp>
        <p:nvSpPr>
          <p:cNvPr id="24" name="TextBox 23">
            <a:extLst>
              <a:ext uri="{FF2B5EF4-FFF2-40B4-BE49-F238E27FC236}">
                <a16:creationId xmlns:a16="http://schemas.microsoft.com/office/drawing/2014/main" id="{399F0D12-C897-752D-DC91-9DC41A6C23A5}"/>
              </a:ext>
            </a:extLst>
          </p:cNvPr>
          <p:cNvSpPr txBox="1"/>
          <p:nvPr/>
        </p:nvSpPr>
        <p:spPr>
          <a:xfrm>
            <a:off x="5119112" y="5444106"/>
            <a:ext cx="1551972" cy="369332"/>
          </a:xfrm>
          <a:prstGeom prst="rect">
            <a:avLst/>
          </a:prstGeom>
          <a:noFill/>
          <a:ln>
            <a:solidFill>
              <a:schemeClr val="tx1"/>
            </a:solidFill>
          </a:ln>
        </p:spPr>
        <p:txBody>
          <a:bodyPr wrap="square" rtlCol="0">
            <a:spAutoFit/>
          </a:bodyPr>
          <a:lstStyle/>
          <a:p>
            <a:r>
              <a:rPr lang="en-GB" dirty="0"/>
              <a:t>Type of offer</a:t>
            </a:r>
          </a:p>
        </p:txBody>
      </p:sp>
      <p:sp>
        <p:nvSpPr>
          <p:cNvPr id="25" name="TextBox 24">
            <a:extLst>
              <a:ext uri="{FF2B5EF4-FFF2-40B4-BE49-F238E27FC236}">
                <a16:creationId xmlns:a16="http://schemas.microsoft.com/office/drawing/2014/main" id="{55966631-4C42-57B8-7145-57943D011694}"/>
              </a:ext>
            </a:extLst>
          </p:cNvPr>
          <p:cNvSpPr txBox="1"/>
          <p:nvPr/>
        </p:nvSpPr>
        <p:spPr>
          <a:xfrm>
            <a:off x="9299217" y="5435582"/>
            <a:ext cx="1551972" cy="369332"/>
          </a:xfrm>
          <a:prstGeom prst="rect">
            <a:avLst/>
          </a:prstGeom>
          <a:noFill/>
          <a:ln>
            <a:solidFill>
              <a:schemeClr val="tx1"/>
            </a:solidFill>
          </a:ln>
        </p:spPr>
        <p:txBody>
          <a:bodyPr wrap="square" rtlCol="0">
            <a:spAutoFit/>
          </a:bodyPr>
          <a:lstStyle/>
          <a:p>
            <a:r>
              <a:rPr lang="en-GB" dirty="0"/>
              <a:t>Type of offer</a:t>
            </a:r>
          </a:p>
        </p:txBody>
      </p:sp>
      <p:cxnSp>
        <p:nvCxnSpPr>
          <p:cNvPr id="27" name="Straight Arrow Connector 26">
            <a:extLst>
              <a:ext uri="{FF2B5EF4-FFF2-40B4-BE49-F238E27FC236}">
                <a16:creationId xmlns:a16="http://schemas.microsoft.com/office/drawing/2014/main" id="{24132055-F41F-4877-9C4F-079DC486B2EF}"/>
              </a:ext>
            </a:extLst>
          </p:cNvPr>
          <p:cNvCxnSpPr>
            <a:cxnSpLocks/>
          </p:cNvCxnSpPr>
          <p:nvPr/>
        </p:nvCxnSpPr>
        <p:spPr>
          <a:xfrm flipH="1" flipV="1">
            <a:off x="4666312" y="5617113"/>
            <a:ext cx="452800" cy="6269"/>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id="{0872B855-1D19-216D-15C7-3197F4C0542B}"/>
              </a:ext>
            </a:extLst>
          </p:cNvPr>
          <p:cNvSpPr txBox="1"/>
          <p:nvPr/>
        </p:nvSpPr>
        <p:spPr>
          <a:xfrm>
            <a:off x="2959100" y="5392142"/>
            <a:ext cx="1734775" cy="646331"/>
          </a:xfrm>
          <a:prstGeom prst="rect">
            <a:avLst/>
          </a:prstGeom>
          <a:noFill/>
          <a:ln>
            <a:solidFill>
              <a:schemeClr val="tx1"/>
            </a:solidFill>
          </a:ln>
        </p:spPr>
        <p:txBody>
          <a:bodyPr wrap="square" rtlCol="0">
            <a:spAutoFit/>
          </a:bodyPr>
          <a:lstStyle/>
          <a:p>
            <a:r>
              <a:rPr lang="en-GB" dirty="0"/>
              <a:t>Green </a:t>
            </a:r>
            <a:r>
              <a:rPr lang="en-GB" dirty="0" err="1"/>
              <a:t>bg</a:t>
            </a:r>
            <a:r>
              <a:rPr lang="en-GB" dirty="0"/>
              <a:t>, white font</a:t>
            </a:r>
          </a:p>
        </p:txBody>
      </p:sp>
    </p:spTree>
    <p:extLst>
      <p:ext uri="{BB962C8B-B14F-4D97-AF65-F5344CB8AC3E}">
        <p14:creationId xmlns:p14="http://schemas.microsoft.com/office/powerpoint/2010/main" val="929181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0E0AB4-0762-C635-8D5C-4086C0BBF407}"/>
              </a:ext>
            </a:extLst>
          </p:cNvPr>
          <p:cNvSpPr txBox="1"/>
          <p:nvPr/>
        </p:nvSpPr>
        <p:spPr>
          <a:xfrm>
            <a:off x="5350498" y="122103"/>
            <a:ext cx="1389888" cy="369332"/>
          </a:xfrm>
          <a:prstGeom prst="rect">
            <a:avLst/>
          </a:prstGeom>
          <a:noFill/>
        </p:spPr>
        <p:txBody>
          <a:bodyPr wrap="square" rtlCol="0">
            <a:spAutoFit/>
          </a:bodyPr>
          <a:lstStyle/>
          <a:p>
            <a:r>
              <a:rPr lang="en-GB" dirty="0"/>
              <a:t>#parking</a:t>
            </a:r>
          </a:p>
        </p:txBody>
      </p:sp>
      <p:sp>
        <p:nvSpPr>
          <p:cNvPr id="7" name="Rectangle 6">
            <a:extLst>
              <a:ext uri="{FF2B5EF4-FFF2-40B4-BE49-F238E27FC236}">
                <a16:creationId xmlns:a16="http://schemas.microsoft.com/office/drawing/2014/main" id="{862C09A0-0320-F88C-5A19-97568E4AD3B4}"/>
              </a:ext>
            </a:extLst>
          </p:cNvPr>
          <p:cNvSpPr/>
          <p:nvPr/>
        </p:nvSpPr>
        <p:spPr>
          <a:xfrm>
            <a:off x="8749508" y="1642021"/>
            <a:ext cx="3035301" cy="73480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Rectangle 2">
            <a:extLst>
              <a:ext uri="{FF2B5EF4-FFF2-40B4-BE49-F238E27FC236}">
                <a16:creationId xmlns:a16="http://schemas.microsoft.com/office/drawing/2014/main" id="{18457B39-E952-BD2D-C89B-FAE23ECD6095}"/>
              </a:ext>
            </a:extLst>
          </p:cNvPr>
          <p:cNvSpPr/>
          <p:nvPr/>
        </p:nvSpPr>
        <p:spPr>
          <a:xfrm>
            <a:off x="407190" y="5624306"/>
            <a:ext cx="11534862" cy="1080314"/>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a:extLst>
              <a:ext uri="{FF2B5EF4-FFF2-40B4-BE49-F238E27FC236}">
                <a16:creationId xmlns:a16="http://schemas.microsoft.com/office/drawing/2014/main" id="{EE423DA1-C0BE-4D4F-269F-57F5A2060C68}"/>
              </a:ext>
            </a:extLst>
          </p:cNvPr>
          <p:cNvSpPr txBox="1"/>
          <p:nvPr/>
        </p:nvSpPr>
        <p:spPr>
          <a:xfrm>
            <a:off x="2574416" y="5893484"/>
            <a:ext cx="6942052" cy="646331"/>
          </a:xfrm>
          <a:prstGeom prst="rect">
            <a:avLst/>
          </a:prstGeom>
          <a:noFill/>
        </p:spPr>
        <p:txBody>
          <a:bodyPr wrap="square" rtlCol="0">
            <a:spAutoFit/>
          </a:bodyPr>
          <a:lstStyle/>
          <a:p>
            <a:pPr algn="just"/>
            <a:r>
              <a:rPr lang="en-GB" dirty="0"/>
              <a:t>footer that covers the entire width of the interface with contact information and social media links. </a:t>
            </a:r>
          </a:p>
        </p:txBody>
      </p:sp>
      <p:sp>
        <p:nvSpPr>
          <p:cNvPr id="2" name="TextBox 1">
            <a:extLst>
              <a:ext uri="{FF2B5EF4-FFF2-40B4-BE49-F238E27FC236}">
                <a16:creationId xmlns:a16="http://schemas.microsoft.com/office/drawing/2014/main" id="{A3E87028-DD1A-1BA0-185E-AABC134301EE}"/>
              </a:ext>
            </a:extLst>
          </p:cNvPr>
          <p:cNvSpPr txBox="1"/>
          <p:nvPr/>
        </p:nvSpPr>
        <p:spPr>
          <a:xfrm>
            <a:off x="407190" y="672141"/>
            <a:ext cx="11377620" cy="461665"/>
          </a:xfrm>
          <a:prstGeom prst="rect">
            <a:avLst/>
          </a:prstGeom>
          <a:noFill/>
          <a:ln>
            <a:solidFill>
              <a:schemeClr val="tx1"/>
            </a:solidFill>
          </a:ln>
        </p:spPr>
        <p:txBody>
          <a:bodyPr wrap="square" rtlCol="0">
            <a:spAutoFit/>
          </a:bodyPr>
          <a:lstStyle/>
          <a:p>
            <a:pPr algn="ctr"/>
            <a:r>
              <a:rPr lang="en-GB" sz="2400" dirty="0"/>
              <a:t>AMAP Shopping Centre</a:t>
            </a:r>
          </a:p>
        </p:txBody>
      </p:sp>
      <p:sp>
        <p:nvSpPr>
          <p:cNvPr id="9" name="Rectangle 8">
            <a:extLst>
              <a:ext uri="{FF2B5EF4-FFF2-40B4-BE49-F238E27FC236}">
                <a16:creationId xmlns:a16="http://schemas.microsoft.com/office/drawing/2014/main" id="{31AA419D-3172-CFCD-DEFA-F85DA355289E}"/>
              </a:ext>
            </a:extLst>
          </p:cNvPr>
          <p:cNvSpPr/>
          <p:nvPr/>
        </p:nvSpPr>
        <p:spPr>
          <a:xfrm>
            <a:off x="407190" y="2470230"/>
            <a:ext cx="3035301" cy="73480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D14A54A1-4FF4-C238-833D-E5DB6C37AA78}"/>
              </a:ext>
            </a:extLst>
          </p:cNvPr>
          <p:cNvSpPr/>
          <p:nvPr/>
        </p:nvSpPr>
        <p:spPr>
          <a:xfrm>
            <a:off x="407190" y="3361342"/>
            <a:ext cx="11534862" cy="73480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ectangle 10">
            <a:extLst>
              <a:ext uri="{FF2B5EF4-FFF2-40B4-BE49-F238E27FC236}">
                <a16:creationId xmlns:a16="http://schemas.microsoft.com/office/drawing/2014/main" id="{12771C68-1057-8E77-B211-F7F1F1271A74}"/>
              </a:ext>
            </a:extLst>
          </p:cNvPr>
          <p:cNvSpPr/>
          <p:nvPr/>
        </p:nvSpPr>
        <p:spPr>
          <a:xfrm>
            <a:off x="407190" y="4221471"/>
            <a:ext cx="11534862" cy="73480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4A68B5F0-E9B6-4149-F1C6-1CB96E8461FA}"/>
              </a:ext>
            </a:extLst>
          </p:cNvPr>
          <p:cNvSpPr txBox="1"/>
          <p:nvPr/>
        </p:nvSpPr>
        <p:spPr>
          <a:xfrm>
            <a:off x="9117121" y="1759345"/>
            <a:ext cx="2300076" cy="369332"/>
          </a:xfrm>
          <a:prstGeom prst="rect">
            <a:avLst/>
          </a:prstGeom>
          <a:noFill/>
        </p:spPr>
        <p:txBody>
          <a:bodyPr wrap="square" rtlCol="0">
            <a:spAutoFit/>
          </a:bodyPr>
          <a:lstStyle/>
          <a:p>
            <a:r>
              <a:rPr lang="en-GB" dirty="0"/>
              <a:t>Photo of parking areas</a:t>
            </a:r>
          </a:p>
        </p:txBody>
      </p:sp>
      <p:sp>
        <p:nvSpPr>
          <p:cNvPr id="13" name="TextBox 12">
            <a:extLst>
              <a:ext uri="{FF2B5EF4-FFF2-40B4-BE49-F238E27FC236}">
                <a16:creationId xmlns:a16="http://schemas.microsoft.com/office/drawing/2014/main" id="{D741C18F-1649-2B97-3348-AA18618B8A01}"/>
              </a:ext>
            </a:extLst>
          </p:cNvPr>
          <p:cNvSpPr txBox="1"/>
          <p:nvPr/>
        </p:nvSpPr>
        <p:spPr>
          <a:xfrm>
            <a:off x="774802" y="2621185"/>
            <a:ext cx="2300076" cy="369332"/>
          </a:xfrm>
          <a:prstGeom prst="rect">
            <a:avLst/>
          </a:prstGeom>
          <a:noFill/>
        </p:spPr>
        <p:txBody>
          <a:bodyPr wrap="square" rtlCol="0">
            <a:spAutoFit/>
          </a:bodyPr>
          <a:lstStyle/>
          <a:p>
            <a:r>
              <a:rPr lang="en-GB" dirty="0"/>
              <a:t>Photo of parking areas</a:t>
            </a:r>
          </a:p>
        </p:txBody>
      </p:sp>
      <p:sp>
        <p:nvSpPr>
          <p:cNvPr id="14" name="TextBox 13">
            <a:extLst>
              <a:ext uri="{FF2B5EF4-FFF2-40B4-BE49-F238E27FC236}">
                <a16:creationId xmlns:a16="http://schemas.microsoft.com/office/drawing/2014/main" id="{B977BAB7-0FE1-82F4-F70C-F39FE07ACCAF}"/>
              </a:ext>
            </a:extLst>
          </p:cNvPr>
          <p:cNvSpPr txBox="1"/>
          <p:nvPr/>
        </p:nvSpPr>
        <p:spPr>
          <a:xfrm>
            <a:off x="3609696" y="1663132"/>
            <a:ext cx="2300076" cy="646331"/>
          </a:xfrm>
          <a:prstGeom prst="rect">
            <a:avLst/>
          </a:prstGeom>
          <a:noFill/>
        </p:spPr>
        <p:txBody>
          <a:bodyPr wrap="square" rtlCol="0">
            <a:spAutoFit/>
          </a:bodyPr>
          <a:lstStyle/>
          <a:p>
            <a:r>
              <a:rPr lang="en-GB" dirty="0"/>
              <a:t>Short description of parking features</a:t>
            </a:r>
          </a:p>
        </p:txBody>
      </p:sp>
      <p:sp>
        <p:nvSpPr>
          <p:cNvPr id="15" name="TextBox 14">
            <a:extLst>
              <a:ext uri="{FF2B5EF4-FFF2-40B4-BE49-F238E27FC236}">
                <a16:creationId xmlns:a16="http://schemas.microsoft.com/office/drawing/2014/main" id="{2F6E678C-E1D6-5EFD-BD0C-0BE646291D0B}"/>
              </a:ext>
            </a:extLst>
          </p:cNvPr>
          <p:cNvSpPr txBox="1"/>
          <p:nvPr/>
        </p:nvSpPr>
        <p:spPr>
          <a:xfrm>
            <a:off x="6343776" y="2470230"/>
            <a:ext cx="2300076" cy="646331"/>
          </a:xfrm>
          <a:prstGeom prst="rect">
            <a:avLst/>
          </a:prstGeom>
          <a:noFill/>
        </p:spPr>
        <p:txBody>
          <a:bodyPr wrap="square" rtlCol="0">
            <a:spAutoFit/>
          </a:bodyPr>
          <a:lstStyle/>
          <a:p>
            <a:r>
              <a:rPr lang="en-GB" dirty="0"/>
              <a:t>Short description of parking features</a:t>
            </a:r>
          </a:p>
        </p:txBody>
      </p:sp>
      <p:cxnSp>
        <p:nvCxnSpPr>
          <p:cNvPr id="16" name="Straight Arrow Connector 15">
            <a:extLst>
              <a:ext uri="{FF2B5EF4-FFF2-40B4-BE49-F238E27FC236}">
                <a16:creationId xmlns:a16="http://schemas.microsoft.com/office/drawing/2014/main" id="{263C3814-0D16-EA7C-A2B5-967B3BEA62A4}"/>
              </a:ext>
            </a:extLst>
          </p:cNvPr>
          <p:cNvCxnSpPr>
            <a:cxnSpLocks/>
          </p:cNvCxnSpPr>
          <p:nvPr/>
        </p:nvCxnSpPr>
        <p:spPr>
          <a:xfrm flipH="1">
            <a:off x="5987227" y="2030593"/>
            <a:ext cx="1118549"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220D0006-FF6A-B414-392D-E301B06D326B}"/>
              </a:ext>
            </a:extLst>
          </p:cNvPr>
          <p:cNvCxnSpPr>
            <a:cxnSpLocks/>
          </p:cNvCxnSpPr>
          <p:nvPr/>
        </p:nvCxnSpPr>
        <p:spPr>
          <a:xfrm flipH="1">
            <a:off x="4791223" y="2813235"/>
            <a:ext cx="1118549"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15569F8E-DBD9-D324-3908-E3399214B94F}"/>
              </a:ext>
            </a:extLst>
          </p:cNvPr>
          <p:cNvSpPr txBox="1"/>
          <p:nvPr/>
        </p:nvSpPr>
        <p:spPr>
          <a:xfrm>
            <a:off x="3048000" y="3544077"/>
            <a:ext cx="6096000" cy="369332"/>
          </a:xfrm>
          <a:prstGeom prst="rect">
            <a:avLst/>
          </a:prstGeom>
          <a:noFill/>
        </p:spPr>
        <p:txBody>
          <a:bodyPr wrap="square">
            <a:spAutoFit/>
          </a:bodyPr>
          <a:lstStyle/>
          <a:p>
            <a:pPr algn="just"/>
            <a:r>
              <a:rPr lang="en-GB" dirty="0"/>
              <a:t>More parking features; location of spaces; highlighted in bold.</a:t>
            </a:r>
          </a:p>
        </p:txBody>
      </p:sp>
      <p:sp>
        <p:nvSpPr>
          <p:cNvPr id="21" name="TextBox 20">
            <a:extLst>
              <a:ext uri="{FF2B5EF4-FFF2-40B4-BE49-F238E27FC236}">
                <a16:creationId xmlns:a16="http://schemas.microsoft.com/office/drawing/2014/main" id="{EB8CF129-9F91-C616-1E86-844E8EB67D9D}"/>
              </a:ext>
            </a:extLst>
          </p:cNvPr>
          <p:cNvSpPr txBox="1"/>
          <p:nvPr/>
        </p:nvSpPr>
        <p:spPr>
          <a:xfrm>
            <a:off x="5306764" y="4394845"/>
            <a:ext cx="1673973" cy="369332"/>
          </a:xfrm>
          <a:prstGeom prst="rect">
            <a:avLst/>
          </a:prstGeom>
          <a:noFill/>
        </p:spPr>
        <p:txBody>
          <a:bodyPr wrap="square">
            <a:spAutoFit/>
          </a:bodyPr>
          <a:lstStyle/>
          <a:p>
            <a:pPr algn="just"/>
            <a:r>
              <a:rPr lang="en-GB" dirty="0"/>
              <a:t>Parking rates</a:t>
            </a:r>
          </a:p>
        </p:txBody>
      </p:sp>
      <p:sp>
        <p:nvSpPr>
          <p:cNvPr id="22" name="TextBox 21">
            <a:extLst>
              <a:ext uri="{FF2B5EF4-FFF2-40B4-BE49-F238E27FC236}">
                <a16:creationId xmlns:a16="http://schemas.microsoft.com/office/drawing/2014/main" id="{BF9BF751-3078-62B2-E690-ACA3444321A9}"/>
              </a:ext>
            </a:extLst>
          </p:cNvPr>
          <p:cNvSpPr txBox="1"/>
          <p:nvPr/>
        </p:nvSpPr>
        <p:spPr>
          <a:xfrm>
            <a:off x="3126621" y="5153337"/>
            <a:ext cx="6096000" cy="369332"/>
          </a:xfrm>
          <a:prstGeom prst="rect">
            <a:avLst/>
          </a:prstGeom>
          <a:noFill/>
        </p:spPr>
        <p:txBody>
          <a:bodyPr wrap="square">
            <a:spAutoFit/>
          </a:bodyPr>
          <a:lstStyle/>
          <a:p>
            <a:pPr algn="just"/>
            <a:r>
              <a:rPr lang="en-GB" b="1" u="sng" dirty="0"/>
              <a:t>Bold and underlined link to open hours for better navigation</a:t>
            </a:r>
            <a:r>
              <a:rPr lang="en-GB" dirty="0"/>
              <a:t>.</a:t>
            </a:r>
          </a:p>
        </p:txBody>
      </p:sp>
      <p:sp>
        <p:nvSpPr>
          <p:cNvPr id="23" name="TextBox 22">
            <a:extLst>
              <a:ext uri="{FF2B5EF4-FFF2-40B4-BE49-F238E27FC236}">
                <a16:creationId xmlns:a16="http://schemas.microsoft.com/office/drawing/2014/main" id="{2671D364-B2ED-B8C3-CE76-CC44CE890D8D}"/>
              </a:ext>
            </a:extLst>
          </p:cNvPr>
          <p:cNvSpPr txBox="1"/>
          <p:nvPr/>
        </p:nvSpPr>
        <p:spPr>
          <a:xfrm>
            <a:off x="2653509" y="1231137"/>
            <a:ext cx="6096000" cy="369332"/>
          </a:xfrm>
          <a:prstGeom prst="rect">
            <a:avLst/>
          </a:prstGeom>
          <a:noFill/>
        </p:spPr>
        <p:txBody>
          <a:bodyPr wrap="square">
            <a:spAutoFit/>
          </a:bodyPr>
          <a:lstStyle/>
          <a:p>
            <a:pPr algn="just"/>
            <a:r>
              <a:rPr lang="en-GB" b="1" u="sng" dirty="0"/>
              <a:t>Bold and underlined link to open hours for better navigation.</a:t>
            </a:r>
          </a:p>
        </p:txBody>
      </p:sp>
      <p:sp>
        <p:nvSpPr>
          <p:cNvPr id="5" name="TextBox 4">
            <a:extLst>
              <a:ext uri="{FF2B5EF4-FFF2-40B4-BE49-F238E27FC236}">
                <a16:creationId xmlns:a16="http://schemas.microsoft.com/office/drawing/2014/main" id="{25A41C90-C535-AD64-22A1-387FCCA0FEDC}"/>
              </a:ext>
            </a:extLst>
          </p:cNvPr>
          <p:cNvSpPr txBox="1"/>
          <p:nvPr/>
        </p:nvSpPr>
        <p:spPr>
          <a:xfrm>
            <a:off x="644692" y="1602367"/>
            <a:ext cx="1692255" cy="369332"/>
          </a:xfrm>
          <a:prstGeom prst="rect">
            <a:avLst/>
          </a:prstGeom>
          <a:noFill/>
          <a:ln>
            <a:solidFill>
              <a:schemeClr val="tx1"/>
            </a:solidFill>
          </a:ln>
        </p:spPr>
        <p:txBody>
          <a:bodyPr wrap="square" rtlCol="0">
            <a:spAutoFit/>
          </a:bodyPr>
          <a:lstStyle/>
          <a:p>
            <a:r>
              <a:rPr lang="en-GB" dirty="0"/>
              <a:t>Go back button</a:t>
            </a:r>
          </a:p>
        </p:txBody>
      </p:sp>
    </p:spTree>
    <p:extLst>
      <p:ext uri="{BB962C8B-B14F-4D97-AF65-F5344CB8AC3E}">
        <p14:creationId xmlns:p14="http://schemas.microsoft.com/office/powerpoint/2010/main" val="1621740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0E0AB4-0762-C635-8D5C-4086C0BBF407}"/>
              </a:ext>
            </a:extLst>
          </p:cNvPr>
          <p:cNvSpPr txBox="1"/>
          <p:nvPr/>
        </p:nvSpPr>
        <p:spPr>
          <a:xfrm>
            <a:off x="5478317" y="139709"/>
            <a:ext cx="745502" cy="369332"/>
          </a:xfrm>
          <a:prstGeom prst="rect">
            <a:avLst/>
          </a:prstGeom>
          <a:noFill/>
        </p:spPr>
        <p:txBody>
          <a:bodyPr wrap="square" rtlCol="0">
            <a:spAutoFit/>
          </a:bodyPr>
          <a:lstStyle/>
          <a:p>
            <a:r>
              <a:rPr lang="en-GB" dirty="0"/>
              <a:t>#Help</a:t>
            </a:r>
          </a:p>
        </p:txBody>
      </p:sp>
      <p:sp>
        <p:nvSpPr>
          <p:cNvPr id="6" name="TextBox 5">
            <a:extLst>
              <a:ext uri="{FF2B5EF4-FFF2-40B4-BE49-F238E27FC236}">
                <a16:creationId xmlns:a16="http://schemas.microsoft.com/office/drawing/2014/main" id="{4DE2FA29-D7DA-1060-5068-227AD2E4979C}"/>
              </a:ext>
            </a:extLst>
          </p:cNvPr>
          <p:cNvSpPr txBox="1"/>
          <p:nvPr/>
        </p:nvSpPr>
        <p:spPr>
          <a:xfrm>
            <a:off x="3101869" y="1901674"/>
            <a:ext cx="6024836" cy="2585323"/>
          </a:xfrm>
          <a:prstGeom prst="rect">
            <a:avLst/>
          </a:prstGeom>
          <a:noFill/>
          <a:ln>
            <a:solidFill>
              <a:schemeClr val="tx1"/>
            </a:solidFill>
          </a:ln>
        </p:spPr>
        <p:txBody>
          <a:bodyPr wrap="square" rtlCol="0">
            <a:spAutoFit/>
          </a:bodyPr>
          <a:lstStyle/>
          <a:p>
            <a:pPr algn="ctr"/>
            <a:endParaRPr lang="en-GB" dirty="0"/>
          </a:p>
          <a:p>
            <a:pPr algn="ctr"/>
            <a:endParaRPr lang="en-GB" dirty="0"/>
          </a:p>
          <a:p>
            <a:pPr algn="ctr"/>
            <a:endParaRPr lang="en-GB" dirty="0"/>
          </a:p>
          <a:p>
            <a:pPr algn="ctr"/>
            <a:r>
              <a:rPr lang="en-GB" dirty="0"/>
              <a:t>Detailed video guide </a:t>
            </a:r>
          </a:p>
          <a:p>
            <a:pPr algn="ctr"/>
            <a:r>
              <a:rPr lang="en-GB" dirty="0"/>
              <a:t>showing how to use digital sign</a:t>
            </a:r>
          </a:p>
          <a:p>
            <a:endParaRPr lang="en-GB" dirty="0"/>
          </a:p>
          <a:p>
            <a:endParaRPr lang="en-GB" dirty="0"/>
          </a:p>
          <a:p>
            <a:endParaRPr lang="en-GB" dirty="0"/>
          </a:p>
          <a:p>
            <a:endParaRPr lang="en-GB" dirty="0"/>
          </a:p>
        </p:txBody>
      </p:sp>
      <p:sp>
        <p:nvSpPr>
          <p:cNvPr id="5" name="TextBox 4">
            <a:extLst>
              <a:ext uri="{FF2B5EF4-FFF2-40B4-BE49-F238E27FC236}">
                <a16:creationId xmlns:a16="http://schemas.microsoft.com/office/drawing/2014/main" id="{3D4C1117-4A1C-80E2-ECB6-CA373349FFAC}"/>
              </a:ext>
            </a:extLst>
          </p:cNvPr>
          <p:cNvSpPr txBox="1"/>
          <p:nvPr/>
        </p:nvSpPr>
        <p:spPr>
          <a:xfrm>
            <a:off x="365145" y="717916"/>
            <a:ext cx="11498285" cy="369332"/>
          </a:xfrm>
          <a:prstGeom prst="rect">
            <a:avLst/>
          </a:prstGeom>
          <a:noFill/>
          <a:ln>
            <a:solidFill>
              <a:schemeClr val="tx1"/>
            </a:solidFill>
          </a:ln>
        </p:spPr>
        <p:txBody>
          <a:bodyPr wrap="square" rtlCol="0">
            <a:spAutoFit/>
          </a:bodyPr>
          <a:lstStyle/>
          <a:p>
            <a:pPr algn="ctr"/>
            <a:r>
              <a:rPr lang="en-GB" dirty="0"/>
              <a:t>AMAP Shopping Centre</a:t>
            </a:r>
          </a:p>
        </p:txBody>
      </p:sp>
      <p:sp>
        <p:nvSpPr>
          <p:cNvPr id="7" name="TextBox 6">
            <a:extLst>
              <a:ext uri="{FF2B5EF4-FFF2-40B4-BE49-F238E27FC236}">
                <a16:creationId xmlns:a16="http://schemas.microsoft.com/office/drawing/2014/main" id="{D1487B19-7D00-1BA1-C3DC-3E3C80301237}"/>
              </a:ext>
            </a:extLst>
          </p:cNvPr>
          <p:cNvSpPr txBox="1"/>
          <p:nvPr/>
        </p:nvSpPr>
        <p:spPr>
          <a:xfrm>
            <a:off x="4838237" y="1489043"/>
            <a:ext cx="2915876" cy="369332"/>
          </a:xfrm>
          <a:prstGeom prst="rect">
            <a:avLst/>
          </a:prstGeom>
          <a:noFill/>
        </p:spPr>
        <p:txBody>
          <a:bodyPr wrap="square" rtlCol="0">
            <a:spAutoFit/>
          </a:bodyPr>
          <a:lstStyle/>
          <a:p>
            <a:r>
              <a:rPr lang="en-GB" dirty="0"/>
              <a:t>How to navigate digital sign</a:t>
            </a:r>
          </a:p>
        </p:txBody>
      </p:sp>
      <p:sp>
        <p:nvSpPr>
          <p:cNvPr id="10" name="Rectangle 9">
            <a:extLst>
              <a:ext uri="{FF2B5EF4-FFF2-40B4-BE49-F238E27FC236}">
                <a16:creationId xmlns:a16="http://schemas.microsoft.com/office/drawing/2014/main" id="{6D72E427-5618-8D00-25C0-7DE850D84D1B}"/>
              </a:ext>
            </a:extLst>
          </p:cNvPr>
          <p:cNvSpPr/>
          <p:nvPr/>
        </p:nvSpPr>
        <p:spPr>
          <a:xfrm>
            <a:off x="365146" y="6036034"/>
            <a:ext cx="11498284" cy="718224"/>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60A5C7DE-740D-7FE4-D551-314AC4E10325}"/>
              </a:ext>
            </a:extLst>
          </p:cNvPr>
          <p:cNvSpPr txBox="1"/>
          <p:nvPr/>
        </p:nvSpPr>
        <p:spPr>
          <a:xfrm>
            <a:off x="2959607" y="6140084"/>
            <a:ext cx="6309360" cy="646331"/>
          </a:xfrm>
          <a:prstGeom prst="rect">
            <a:avLst/>
          </a:prstGeom>
          <a:noFill/>
        </p:spPr>
        <p:txBody>
          <a:bodyPr wrap="square" rtlCol="0">
            <a:spAutoFit/>
          </a:bodyPr>
          <a:lstStyle/>
          <a:p>
            <a:pPr algn="just"/>
            <a:r>
              <a:rPr lang="en-GB" dirty="0"/>
              <a:t>footer that covers the entire width of the interface with contact information and social media links. </a:t>
            </a:r>
          </a:p>
        </p:txBody>
      </p:sp>
      <p:sp>
        <p:nvSpPr>
          <p:cNvPr id="12" name="TextBox 11">
            <a:extLst>
              <a:ext uri="{FF2B5EF4-FFF2-40B4-BE49-F238E27FC236}">
                <a16:creationId xmlns:a16="http://schemas.microsoft.com/office/drawing/2014/main" id="{4F9A521A-F769-491E-F195-1F09B6BE700C}"/>
              </a:ext>
            </a:extLst>
          </p:cNvPr>
          <p:cNvSpPr txBox="1"/>
          <p:nvPr/>
        </p:nvSpPr>
        <p:spPr>
          <a:xfrm>
            <a:off x="4414529" y="5116757"/>
            <a:ext cx="3399515" cy="369332"/>
          </a:xfrm>
          <a:prstGeom prst="rect">
            <a:avLst/>
          </a:prstGeom>
          <a:noFill/>
          <a:ln>
            <a:solidFill>
              <a:schemeClr val="tx1"/>
            </a:solidFill>
          </a:ln>
        </p:spPr>
        <p:txBody>
          <a:bodyPr wrap="square" rtlCol="0">
            <a:spAutoFit/>
          </a:bodyPr>
          <a:lstStyle/>
          <a:p>
            <a:r>
              <a:rPr lang="en-GB" dirty="0"/>
              <a:t>Contact information for lost items.</a:t>
            </a:r>
          </a:p>
        </p:txBody>
      </p:sp>
      <p:sp>
        <p:nvSpPr>
          <p:cNvPr id="14" name="Rectangle 13">
            <a:extLst>
              <a:ext uri="{FF2B5EF4-FFF2-40B4-BE49-F238E27FC236}">
                <a16:creationId xmlns:a16="http://schemas.microsoft.com/office/drawing/2014/main" id="{65E0795B-BA3C-2A95-F45A-441AAC1CECD9}"/>
              </a:ext>
            </a:extLst>
          </p:cNvPr>
          <p:cNvSpPr/>
          <p:nvPr/>
        </p:nvSpPr>
        <p:spPr>
          <a:xfrm>
            <a:off x="3101869" y="4788865"/>
            <a:ext cx="6024836" cy="1025116"/>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5" name="Straight Arrow Connector 14">
            <a:extLst>
              <a:ext uri="{FF2B5EF4-FFF2-40B4-BE49-F238E27FC236}">
                <a16:creationId xmlns:a16="http://schemas.microsoft.com/office/drawing/2014/main" id="{525F641A-E0F9-6370-8905-A4C9CF77FB6F}"/>
              </a:ext>
            </a:extLst>
          </p:cNvPr>
          <p:cNvCxnSpPr>
            <a:cxnSpLocks/>
            <a:stCxn id="16" idx="1"/>
          </p:cNvCxnSpPr>
          <p:nvPr/>
        </p:nvCxnSpPr>
        <p:spPr>
          <a:xfrm flipH="1" flipV="1">
            <a:off x="7936579" y="1087248"/>
            <a:ext cx="1266497" cy="386747"/>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FA3BDD50-77FD-3EAB-3B5A-162CF150F2F8}"/>
              </a:ext>
            </a:extLst>
          </p:cNvPr>
          <p:cNvSpPr txBox="1"/>
          <p:nvPr/>
        </p:nvSpPr>
        <p:spPr>
          <a:xfrm>
            <a:off x="9203076" y="1289329"/>
            <a:ext cx="2300076" cy="369332"/>
          </a:xfrm>
          <a:prstGeom prst="rect">
            <a:avLst/>
          </a:prstGeom>
          <a:noFill/>
        </p:spPr>
        <p:txBody>
          <a:bodyPr wrap="square" rtlCol="0">
            <a:spAutoFit/>
          </a:bodyPr>
          <a:lstStyle/>
          <a:p>
            <a:r>
              <a:rPr lang="en-GB" dirty="0"/>
              <a:t>Header</a:t>
            </a:r>
          </a:p>
        </p:txBody>
      </p:sp>
      <p:cxnSp>
        <p:nvCxnSpPr>
          <p:cNvPr id="17" name="Straight Arrow Connector 16">
            <a:extLst>
              <a:ext uri="{FF2B5EF4-FFF2-40B4-BE49-F238E27FC236}">
                <a16:creationId xmlns:a16="http://schemas.microsoft.com/office/drawing/2014/main" id="{3873BFCA-0E44-8CA2-CB6D-B8804A7917EF}"/>
              </a:ext>
            </a:extLst>
          </p:cNvPr>
          <p:cNvCxnSpPr>
            <a:cxnSpLocks/>
          </p:cNvCxnSpPr>
          <p:nvPr/>
        </p:nvCxnSpPr>
        <p:spPr>
          <a:xfrm>
            <a:off x="1325880" y="5813981"/>
            <a:ext cx="164940" cy="75106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6B34AD09-D89A-F4C5-8EBD-634560F8601E}"/>
              </a:ext>
            </a:extLst>
          </p:cNvPr>
          <p:cNvSpPr txBox="1"/>
          <p:nvPr/>
        </p:nvSpPr>
        <p:spPr>
          <a:xfrm>
            <a:off x="801792" y="5394951"/>
            <a:ext cx="2300076" cy="369332"/>
          </a:xfrm>
          <a:prstGeom prst="rect">
            <a:avLst/>
          </a:prstGeom>
          <a:noFill/>
        </p:spPr>
        <p:txBody>
          <a:bodyPr wrap="square" rtlCol="0">
            <a:spAutoFit/>
          </a:bodyPr>
          <a:lstStyle/>
          <a:p>
            <a:r>
              <a:rPr lang="en-GB" dirty="0"/>
              <a:t>Footer</a:t>
            </a:r>
          </a:p>
        </p:txBody>
      </p:sp>
      <p:cxnSp>
        <p:nvCxnSpPr>
          <p:cNvPr id="21" name="Straight Arrow Connector 20">
            <a:extLst>
              <a:ext uri="{FF2B5EF4-FFF2-40B4-BE49-F238E27FC236}">
                <a16:creationId xmlns:a16="http://schemas.microsoft.com/office/drawing/2014/main" id="{3CD5E49C-C641-76FF-BEB3-C54627D3B205}"/>
              </a:ext>
            </a:extLst>
          </p:cNvPr>
          <p:cNvCxnSpPr>
            <a:cxnSpLocks/>
          </p:cNvCxnSpPr>
          <p:nvPr/>
        </p:nvCxnSpPr>
        <p:spPr>
          <a:xfrm>
            <a:off x="2084832" y="4402258"/>
            <a:ext cx="1524172" cy="1102281"/>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2" name="TextBox 21">
            <a:extLst>
              <a:ext uri="{FF2B5EF4-FFF2-40B4-BE49-F238E27FC236}">
                <a16:creationId xmlns:a16="http://schemas.microsoft.com/office/drawing/2014/main" id="{7E9D45F0-A41D-0554-76F1-A5ABF4E7BA85}"/>
              </a:ext>
            </a:extLst>
          </p:cNvPr>
          <p:cNvSpPr txBox="1"/>
          <p:nvPr/>
        </p:nvSpPr>
        <p:spPr>
          <a:xfrm>
            <a:off x="659531" y="3813870"/>
            <a:ext cx="2300076" cy="646331"/>
          </a:xfrm>
          <a:prstGeom prst="rect">
            <a:avLst/>
          </a:prstGeom>
          <a:noFill/>
        </p:spPr>
        <p:txBody>
          <a:bodyPr wrap="square" rtlCol="0">
            <a:spAutoFit/>
          </a:bodyPr>
          <a:lstStyle/>
          <a:p>
            <a:r>
              <a:rPr lang="en-GB" dirty="0"/>
              <a:t>Email and phone number</a:t>
            </a:r>
          </a:p>
        </p:txBody>
      </p:sp>
      <p:cxnSp>
        <p:nvCxnSpPr>
          <p:cNvPr id="25" name="Straight Arrow Connector 24">
            <a:extLst>
              <a:ext uri="{FF2B5EF4-FFF2-40B4-BE49-F238E27FC236}">
                <a16:creationId xmlns:a16="http://schemas.microsoft.com/office/drawing/2014/main" id="{2F60D5E1-F7B5-7506-5850-2C8C3F96926A}"/>
              </a:ext>
            </a:extLst>
          </p:cNvPr>
          <p:cNvCxnSpPr>
            <a:cxnSpLocks/>
          </p:cNvCxnSpPr>
          <p:nvPr/>
        </p:nvCxnSpPr>
        <p:spPr>
          <a:xfrm flipH="1">
            <a:off x="8412480" y="3456547"/>
            <a:ext cx="1350264" cy="357323"/>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DC951B43-ADA6-5167-8061-90FBBBB7AD74}"/>
              </a:ext>
            </a:extLst>
          </p:cNvPr>
          <p:cNvSpPr txBox="1"/>
          <p:nvPr/>
        </p:nvSpPr>
        <p:spPr>
          <a:xfrm>
            <a:off x="9762744" y="3224476"/>
            <a:ext cx="1568198" cy="369332"/>
          </a:xfrm>
          <a:prstGeom prst="rect">
            <a:avLst/>
          </a:prstGeom>
          <a:noFill/>
        </p:spPr>
        <p:txBody>
          <a:bodyPr wrap="square" rtlCol="0">
            <a:spAutoFit/>
          </a:bodyPr>
          <a:lstStyle/>
          <a:p>
            <a:r>
              <a:rPr lang="en-GB" dirty="0"/>
              <a:t>Tutorial video</a:t>
            </a:r>
          </a:p>
        </p:txBody>
      </p:sp>
      <p:sp>
        <p:nvSpPr>
          <p:cNvPr id="28" name="TextBox 27">
            <a:extLst>
              <a:ext uri="{FF2B5EF4-FFF2-40B4-BE49-F238E27FC236}">
                <a16:creationId xmlns:a16="http://schemas.microsoft.com/office/drawing/2014/main" id="{8637C79D-4A4D-9B20-A187-4DA100C674AE}"/>
              </a:ext>
            </a:extLst>
          </p:cNvPr>
          <p:cNvSpPr txBox="1"/>
          <p:nvPr/>
        </p:nvSpPr>
        <p:spPr>
          <a:xfrm>
            <a:off x="644692" y="1602367"/>
            <a:ext cx="1692255" cy="369332"/>
          </a:xfrm>
          <a:prstGeom prst="rect">
            <a:avLst/>
          </a:prstGeom>
          <a:noFill/>
          <a:ln>
            <a:solidFill>
              <a:schemeClr val="tx1"/>
            </a:solidFill>
          </a:ln>
        </p:spPr>
        <p:txBody>
          <a:bodyPr wrap="square" rtlCol="0">
            <a:spAutoFit/>
          </a:bodyPr>
          <a:lstStyle/>
          <a:p>
            <a:r>
              <a:rPr lang="en-GB" dirty="0"/>
              <a:t>Go back button</a:t>
            </a:r>
          </a:p>
        </p:txBody>
      </p:sp>
      <p:sp>
        <p:nvSpPr>
          <p:cNvPr id="8" name="TextBox 7">
            <a:extLst>
              <a:ext uri="{FF2B5EF4-FFF2-40B4-BE49-F238E27FC236}">
                <a16:creationId xmlns:a16="http://schemas.microsoft.com/office/drawing/2014/main" id="{E6FB32E6-AD72-F9BA-217F-9E4A3EBFD136}"/>
              </a:ext>
            </a:extLst>
          </p:cNvPr>
          <p:cNvSpPr txBox="1"/>
          <p:nvPr/>
        </p:nvSpPr>
        <p:spPr>
          <a:xfrm>
            <a:off x="9984481" y="4938350"/>
            <a:ext cx="1692255" cy="646331"/>
          </a:xfrm>
          <a:prstGeom prst="rect">
            <a:avLst/>
          </a:prstGeom>
          <a:noFill/>
          <a:ln>
            <a:solidFill>
              <a:schemeClr val="tx1"/>
            </a:solidFill>
          </a:ln>
        </p:spPr>
        <p:txBody>
          <a:bodyPr wrap="square" rtlCol="0">
            <a:spAutoFit/>
          </a:bodyPr>
          <a:lstStyle/>
          <a:p>
            <a:r>
              <a:rPr lang="en-GB" dirty="0"/>
              <a:t>Grey whitespace</a:t>
            </a:r>
          </a:p>
        </p:txBody>
      </p:sp>
      <p:sp>
        <p:nvSpPr>
          <p:cNvPr id="20" name="TextBox 19">
            <a:extLst>
              <a:ext uri="{FF2B5EF4-FFF2-40B4-BE49-F238E27FC236}">
                <a16:creationId xmlns:a16="http://schemas.microsoft.com/office/drawing/2014/main" id="{97227374-1443-95B3-BB2F-467C10182063}"/>
              </a:ext>
            </a:extLst>
          </p:cNvPr>
          <p:cNvSpPr txBox="1"/>
          <p:nvPr/>
        </p:nvSpPr>
        <p:spPr>
          <a:xfrm>
            <a:off x="562222" y="2776153"/>
            <a:ext cx="1692255" cy="646331"/>
          </a:xfrm>
          <a:prstGeom prst="rect">
            <a:avLst/>
          </a:prstGeom>
          <a:noFill/>
          <a:ln>
            <a:solidFill>
              <a:schemeClr val="tx1"/>
            </a:solidFill>
          </a:ln>
        </p:spPr>
        <p:txBody>
          <a:bodyPr wrap="square" rtlCol="0">
            <a:spAutoFit/>
          </a:bodyPr>
          <a:lstStyle/>
          <a:p>
            <a:r>
              <a:rPr lang="en-GB" dirty="0"/>
              <a:t>Grey whitespace</a:t>
            </a:r>
          </a:p>
        </p:txBody>
      </p:sp>
    </p:spTree>
    <p:extLst>
      <p:ext uri="{BB962C8B-B14F-4D97-AF65-F5344CB8AC3E}">
        <p14:creationId xmlns:p14="http://schemas.microsoft.com/office/powerpoint/2010/main" val="11101397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0E0AB4-0762-C635-8D5C-4086C0BBF407}"/>
              </a:ext>
            </a:extLst>
          </p:cNvPr>
          <p:cNvSpPr txBox="1"/>
          <p:nvPr/>
        </p:nvSpPr>
        <p:spPr>
          <a:xfrm>
            <a:off x="5350498" y="229825"/>
            <a:ext cx="1389888" cy="369332"/>
          </a:xfrm>
          <a:prstGeom prst="rect">
            <a:avLst/>
          </a:prstGeom>
          <a:noFill/>
        </p:spPr>
        <p:txBody>
          <a:bodyPr wrap="square" rtlCol="0">
            <a:spAutoFit/>
          </a:bodyPr>
          <a:lstStyle/>
          <a:p>
            <a:r>
              <a:rPr lang="en-GB" dirty="0"/>
              <a:t>#services</a:t>
            </a:r>
          </a:p>
        </p:txBody>
      </p:sp>
      <p:sp>
        <p:nvSpPr>
          <p:cNvPr id="6" name="TextBox 5">
            <a:extLst>
              <a:ext uri="{FF2B5EF4-FFF2-40B4-BE49-F238E27FC236}">
                <a16:creationId xmlns:a16="http://schemas.microsoft.com/office/drawing/2014/main" id="{4DE2FA29-D7DA-1060-5068-227AD2E4979C}"/>
              </a:ext>
            </a:extLst>
          </p:cNvPr>
          <p:cNvSpPr txBox="1"/>
          <p:nvPr/>
        </p:nvSpPr>
        <p:spPr>
          <a:xfrm>
            <a:off x="1554480" y="3783788"/>
            <a:ext cx="1463040" cy="369332"/>
          </a:xfrm>
          <a:prstGeom prst="rect">
            <a:avLst/>
          </a:prstGeom>
          <a:noFill/>
        </p:spPr>
        <p:txBody>
          <a:bodyPr wrap="square" rtlCol="0">
            <a:spAutoFit/>
          </a:bodyPr>
          <a:lstStyle/>
          <a:p>
            <a:r>
              <a:rPr lang="en-GB" dirty="0"/>
              <a:t>Section 2</a:t>
            </a:r>
          </a:p>
        </p:txBody>
      </p:sp>
      <p:sp>
        <p:nvSpPr>
          <p:cNvPr id="7" name="Rectangle 6">
            <a:extLst>
              <a:ext uri="{FF2B5EF4-FFF2-40B4-BE49-F238E27FC236}">
                <a16:creationId xmlns:a16="http://schemas.microsoft.com/office/drawing/2014/main" id="{862C09A0-0320-F88C-5A19-97568E4AD3B4}"/>
              </a:ext>
            </a:extLst>
          </p:cNvPr>
          <p:cNvSpPr/>
          <p:nvPr/>
        </p:nvSpPr>
        <p:spPr>
          <a:xfrm>
            <a:off x="407190" y="2558332"/>
            <a:ext cx="11377620" cy="73108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Rectangle 2">
            <a:extLst>
              <a:ext uri="{FF2B5EF4-FFF2-40B4-BE49-F238E27FC236}">
                <a16:creationId xmlns:a16="http://schemas.microsoft.com/office/drawing/2014/main" id="{18457B39-E952-BD2D-C89B-FAE23ECD6095}"/>
              </a:ext>
            </a:extLst>
          </p:cNvPr>
          <p:cNvSpPr/>
          <p:nvPr/>
        </p:nvSpPr>
        <p:spPr>
          <a:xfrm>
            <a:off x="407190" y="5816599"/>
            <a:ext cx="11377620" cy="85396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TextBox 7">
            <a:extLst>
              <a:ext uri="{FF2B5EF4-FFF2-40B4-BE49-F238E27FC236}">
                <a16:creationId xmlns:a16="http://schemas.microsoft.com/office/drawing/2014/main" id="{EE423DA1-C0BE-4D4F-269F-57F5A2060C68}"/>
              </a:ext>
            </a:extLst>
          </p:cNvPr>
          <p:cNvSpPr txBox="1"/>
          <p:nvPr/>
        </p:nvSpPr>
        <p:spPr>
          <a:xfrm>
            <a:off x="1689101" y="6058914"/>
            <a:ext cx="9690100" cy="369332"/>
          </a:xfrm>
          <a:prstGeom prst="rect">
            <a:avLst/>
          </a:prstGeom>
          <a:noFill/>
        </p:spPr>
        <p:txBody>
          <a:bodyPr wrap="square" rtlCol="0">
            <a:spAutoFit/>
          </a:bodyPr>
          <a:lstStyle/>
          <a:p>
            <a:r>
              <a:rPr lang="en-GB" dirty="0"/>
              <a:t>footer that covers the entire width of the interface with contact information and social media links</a:t>
            </a:r>
          </a:p>
        </p:txBody>
      </p:sp>
      <p:sp>
        <p:nvSpPr>
          <p:cNvPr id="2" name="TextBox 1">
            <a:extLst>
              <a:ext uri="{FF2B5EF4-FFF2-40B4-BE49-F238E27FC236}">
                <a16:creationId xmlns:a16="http://schemas.microsoft.com/office/drawing/2014/main" id="{DC363B89-D402-8555-9C3F-71F5C34A886E}"/>
              </a:ext>
            </a:extLst>
          </p:cNvPr>
          <p:cNvSpPr txBox="1"/>
          <p:nvPr/>
        </p:nvSpPr>
        <p:spPr>
          <a:xfrm>
            <a:off x="407190" y="682985"/>
            <a:ext cx="11377620" cy="461665"/>
          </a:xfrm>
          <a:prstGeom prst="rect">
            <a:avLst/>
          </a:prstGeom>
          <a:noFill/>
          <a:ln>
            <a:solidFill>
              <a:schemeClr val="tx1"/>
            </a:solidFill>
          </a:ln>
        </p:spPr>
        <p:txBody>
          <a:bodyPr wrap="square" rtlCol="0">
            <a:spAutoFit/>
          </a:bodyPr>
          <a:lstStyle/>
          <a:p>
            <a:pPr algn="ctr"/>
            <a:r>
              <a:rPr lang="en-GB" sz="2400" dirty="0"/>
              <a:t>AMAP Shopping Centre</a:t>
            </a:r>
          </a:p>
        </p:txBody>
      </p:sp>
      <p:sp>
        <p:nvSpPr>
          <p:cNvPr id="9" name="TextBox 8">
            <a:extLst>
              <a:ext uri="{FF2B5EF4-FFF2-40B4-BE49-F238E27FC236}">
                <a16:creationId xmlns:a16="http://schemas.microsoft.com/office/drawing/2014/main" id="{24A91C59-03B6-57F8-28DF-32A224882E69}"/>
              </a:ext>
            </a:extLst>
          </p:cNvPr>
          <p:cNvSpPr txBox="1"/>
          <p:nvPr/>
        </p:nvSpPr>
        <p:spPr>
          <a:xfrm>
            <a:off x="4997785" y="2715325"/>
            <a:ext cx="4976539" cy="369332"/>
          </a:xfrm>
          <a:prstGeom prst="rect">
            <a:avLst/>
          </a:prstGeom>
          <a:noFill/>
        </p:spPr>
        <p:txBody>
          <a:bodyPr wrap="square" rtlCol="0">
            <a:spAutoFit/>
          </a:bodyPr>
          <a:lstStyle/>
          <a:p>
            <a:r>
              <a:rPr lang="en-GB" dirty="0"/>
              <a:t>List of services available, pictures and icons  </a:t>
            </a:r>
          </a:p>
        </p:txBody>
      </p:sp>
      <p:sp>
        <p:nvSpPr>
          <p:cNvPr id="10" name="Rectangle 9">
            <a:extLst>
              <a:ext uri="{FF2B5EF4-FFF2-40B4-BE49-F238E27FC236}">
                <a16:creationId xmlns:a16="http://schemas.microsoft.com/office/drawing/2014/main" id="{35573AE4-6051-23B5-467E-5D8937470FB9}"/>
              </a:ext>
            </a:extLst>
          </p:cNvPr>
          <p:cNvSpPr/>
          <p:nvPr/>
        </p:nvSpPr>
        <p:spPr>
          <a:xfrm>
            <a:off x="407190" y="3644423"/>
            <a:ext cx="11377620" cy="73108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a:extLst>
              <a:ext uri="{FF2B5EF4-FFF2-40B4-BE49-F238E27FC236}">
                <a16:creationId xmlns:a16="http://schemas.microsoft.com/office/drawing/2014/main" id="{CFA26593-B344-E0B7-2E75-C33C1CA02D4F}"/>
              </a:ext>
            </a:extLst>
          </p:cNvPr>
          <p:cNvSpPr/>
          <p:nvPr/>
        </p:nvSpPr>
        <p:spPr>
          <a:xfrm>
            <a:off x="407190" y="4655995"/>
            <a:ext cx="11377620" cy="731083"/>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TextBox 11">
            <a:extLst>
              <a:ext uri="{FF2B5EF4-FFF2-40B4-BE49-F238E27FC236}">
                <a16:creationId xmlns:a16="http://schemas.microsoft.com/office/drawing/2014/main" id="{C230899C-9B8E-F9BB-1D45-D9CD0BB900ED}"/>
              </a:ext>
            </a:extLst>
          </p:cNvPr>
          <p:cNvSpPr txBox="1"/>
          <p:nvPr/>
        </p:nvSpPr>
        <p:spPr>
          <a:xfrm>
            <a:off x="1467346" y="2792369"/>
            <a:ext cx="1463040" cy="369332"/>
          </a:xfrm>
          <a:prstGeom prst="rect">
            <a:avLst/>
          </a:prstGeom>
          <a:noFill/>
        </p:spPr>
        <p:txBody>
          <a:bodyPr wrap="square" rtlCol="0">
            <a:spAutoFit/>
          </a:bodyPr>
          <a:lstStyle/>
          <a:p>
            <a:r>
              <a:rPr lang="en-GB" dirty="0"/>
              <a:t>Section 1</a:t>
            </a:r>
          </a:p>
        </p:txBody>
      </p:sp>
      <p:sp>
        <p:nvSpPr>
          <p:cNvPr id="13" name="TextBox 12">
            <a:extLst>
              <a:ext uri="{FF2B5EF4-FFF2-40B4-BE49-F238E27FC236}">
                <a16:creationId xmlns:a16="http://schemas.microsoft.com/office/drawing/2014/main" id="{E2C546D1-D741-61D3-8B4D-17CC29C26372}"/>
              </a:ext>
            </a:extLst>
          </p:cNvPr>
          <p:cNvSpPr txBox="1"/>
          <p:nvPr/>
        </p:nvSpPr>
        <p:spPr>
          <a:xfrm>
            <a:off x="1467346" y="4760491"/>
            <a:ext cx="1463040" cy="369332"/>
          </a:xfrm>
          <a:prstGeom prst="rect">
            <a:avLst/>
          </a:prstGeom>
          <a:noFill/>
        </p:spPr>
        <p:txBody>
          <a:bodyPr wrap="square" rtlCol="0">
            <a:spAutoFit/>
          </a:bodyPr>
          <a:lstStyle/>
          <a:p>
            <a:r>
              <a:rPr lang="en-GB" dirty="0"/>
              <a:t>Section 3</a:t>
            </a:r>
          </a:p>
        </p:txBody>
      </p:sp>
      <p:sp>
        <p:nvSpPr>
          <p:cNvPr id="14" name="TextBox 13">
            <a:extLst>
              <a:ext uri="{FF2B5EF4-FFF2-40B4-BE49-F238E27FC236}">
                <a16:creationId xmlns:a16="http://schemas.microsoft.com/office/drawing/2014/main" id="{6FEA1981-15A4-289E-2347-FC0A393A8623}"/>
              </a:ext>
            </a:extLst>
          </p:cNvPr>
          <p:cNvSpPr txBox="1"/>
          <p:nvPr/>
        </p:nvSpPr>
        <p:spPr>
          <a:xfrm>
            <a:off x="4642186" y="3653554"/>
            <a:ext cx="4400215" cy="646331"/>
          </a:xfrm>
          <a:prstGeom prst="rect">
            <a:avLst/>
          </a:prstGeom>
          <a:noFill/>
        </p:spPr>
        <p:txBody>
          <a:bodyPr wrap="square" rtlCol="0">
            <a:spAutoFit/>
          </a:bodyPr>
          <a:lstStyle/>
          <a:p>
            <a:r>
              <a:rPr lang="en-GB" dirty="0"/>
              <a:t>Toilets; how to find them; pictures of signs; links to accessible toilets and services</a:t>
            </a:r>
          </a:p>
        </p:txBody>
      </p:sp>
      <p:sp>
        <p:nvSpPr>
          <p:cNvPr id="15" name="TextBox 14">
            <a:extLst>
              <a:ext uri="{FF2B5EF4-FFF2-40B4-BE49-F238E27FC236}">
                <a16:creationId xmlns:a16="http://schemas.microsoft.com/office/drawing/2014/main" id="{EB4C1A87-3F04-2C2D-BE75-DDBB71E470DA}"/>
              </a:ext>
            </a:extLst>
          </p:cNvPr>
          <p:cNvSpPr txBox="1"/>
          <p:nvPr/>
        </p:nvSpPr>
        <p:spPr>
          <a:xfrm>
            <a:off x="4792744" y="4847390"/>
            <a:ext cx="4400215" cy="369332"/>
          </a:xfrm>
          <a:prstGeom prst="rect">
            <a:avLst/>
          </a:prstGeom>
          <a:noFill/>
        </p:spPr>
        <p:txBody>
          <a:bodyPr wrap="square" rtlCol="0">
            <a:spAutoFit/>
          </a:bodyPr>
          <a:lstStyle/>
          <a:p>
            <a:r>
              <a:rPr lang="en-GB" dirty="0"/>
              <a:t>Exits; how to find them; pictures of signs</a:t>
            </a:r>
          </a:p>
        </p:txBody>
      </p:sp>
      <p:sp>
        <p:nvSpPr>
          <p:cNvPr id="17" name="TextBox 16">
            <a:extLst>
              <a:ext uri="{FF2B5EF4-FFF2-40B4-BE49-F238E27FC236}">
                <a16:creationId xmlns:a16="http://schemas.microsoft.com/office/drawing/2014/main" id="{739191D7-E533-3E15-355E-B105A89EF7CB}"/>
              </a:ext>
            </a:extLst>
          </p:cNvPr>
          <p:cNvSpPr txBox="1"/>
          <p:nvPr/>
        </p:nvSpPr>
        <p:spPr>
          <a:xfrm>
            <a:off x="2409056" y="2066260"/>
            <a:ext cx="7683499" cy="369332"/>
          </a:xfrm>
          <a:prstGeom prst="rect">
            <a:avLst/>
          </a:prstGeom>
          <a:noFill/>
        </p:spPr>
        <p:txBody>
          <a:bodyPr wrap="square">
            <a:spAutoFit/>
          </a:bodyPr>
          <a:lstStyle/>
          <a:p>
            <a:r>
              <a:rPr lang="en-GB" b="1" u="sng" dirty="0"/>
              <a:t>links to accessible toilets and services; highlighted in bold and underlined</a:t>
            </a:r>
          </a:p>
        </p:txBody>
      </p:sp>
      <p:sp>
        <p:nvSpPr>
          <p:cNvPr id="18" name="TextBox 17">
            <a:extLst>
              <a:ext uri="{FF2B5EF4-FFF2-40B4-BE49-F238E27FC236}">
                <a16:creationId xmlns:a16="http://schemas.microsoft.com/office/drawing/2014/main" id="{4A20DBAC-350C-9AEB-D1E8-9C19E650998E}"/>
              </a:ext>
            </a:extLst>
          </p:cNvPr>
          <p:cNvSpPr txBox="1"/>
          <p:nvPr/>
        </p:nvSpPr>
        <p:spPr>
          <a:xfrm>
            <a:off x="4371519" y="1271946"/>
            <a:ext cx="3347845" cy="369332"/>
          </a:xfrm>
          <a:prstGeom prst="rect">
            <a:avLst/>
          </a:prstGeom>
          <a:noFill/>
          <a:ln>
            <a:noFill/>
          </a:ln>
        </p:spPr>
        <p:txBody>
          <a:bodyPr wrap="square" rtlCol="0">
            <a:spAutoFit/>
          </a:bodyPr>
          <a:lstStyle/>
          <a:p>
            <a:r>
              <a:rPr lang="en-GB" dirty="0"/>
              <a:t>TITLE with black font, 30px</a:t>
            </a:r>
          </a:p>
        </p:txBody>
      </p:sp>
      <p:cxnSp>
        <p:nvCxnSpPr>
          <p:cNvPr id="19" name="Straight Arrow Connector 18">
            <a:extLst>
              <a:ext uri="{FF2B5EF4-FFF2-40B4-BE49-F238E27FC236}">
                <a16:creationId xmlns:a16="http://schemas.microsoft.com/office/drawing/2014/main" id="{CB77C4EA-6B82-BF84-9CE2-51E3B2FCC9AF}"/>
              </a:ext>
            </a:extLst>
          </p:cNvPr>
          <p:cNvCxnSpPr>
            <a:cxnSpLocks/>
          </p:cNvCxnSpPr>
          <p:nvPr/>
        </p:nvCxnSpPr>
        <p:spPr>
          <a:xfrm flipH="1">
            <a:off x="7198087" y="1464930"/>
            <a:ext cx="709261" cy="11984"/>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86760B4D-4845-EFB2-7210-764CB15EC08A}"/>
              </a:ext>
            </a:extLst>
          </p:cNvPr>
          <p:cNvSpPr txBox="1"/>
          <p:nvPr/>
        </p:nvSpPr>
        <p:spPr>
          <a:xfrm>
            <a:off x="644692" y="1602367"/>
            <a:ext cx="1692255" cy="369332"/>
          </a:xfrm>
          <a:prstGeom prst="rect">
            <a:avLst/>
          </a:prstGeom>
          <a:noFill/>
          <a:ln>
            <a:solidFill>
              <a:schemeClr val="tx1"/>
            </a:solidFill>
          </a:ln>
        </p:spPr>
        <p:txBody>
          <a:bodyPr wrap="square" rtlCol="0">
            <a:spAutoFit/>
          </a:bodyPr>
          <a:lstStyle/>
          <a:p>
            <a:r>
              <a:rPr lang="en-GB" dirty="0"/>
              <a:t>Go back button</a:t>
            </a:r>
          </a:p>
        </p:txBody>
      </p:sp>
      <p:cxnSp>
        <p:nvCxnSpPr>
          <p:cNvPr id="5" name="Straight Arrow Connector 4">
            <a:extLst>
              <a:ext uri="{FF2B5EF4-FFF2-40B4-BE49-F238E27FC236}">
                <a16:creationId xmlns:a16="http://schemas.microsoft.com/office/drawing/2014/main" id="{52059AB0-C284-0806-EB4C-D4C9A4D75355}"/>
              </a:ext>
            </a:extLst>
          </p:cNvPr>
          <p:cNvCxnSpPr>
            <a:cxnSpLocks/>
          </p:cNvCxnSpPr>
          <p:nvPr/>
        </p:nvCxnSpPr>
        <p:spPr>
          <a:xfrm flipH="1">
            <a:off x="9042401" y="1813840"/>
            <a:ext cx="917382" cy="2376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73F6F59E-7AF3-C095-9A3A-13225E5B8E94}"/>
              </a:ext>
            </a:extLst>
          </p:cNvPr>
          <p:cNvSpPr txBox="1"/>
          <p:nvPr/>
        </p:nvSpPr>
        <p:spPr>
          <a:xfrm>
            <a:off x="10092555" y="1373304"/>
            <a:ext cx="1692255" cy="646331"/>
          </a:xfrm>
          <a:prstGeom prst="rect">
            <a:avLst/>
          </a:prstGeom>
          <a:noFill/>
          <a:ln>
            <a:solidFill>
              <a:schemeClr val="tx1"/>
            </a:solidFill>
          </a:ln>
        </p:spPr>
        <p:txBody>
          <a:bodyPr wrap="square" rtlCol="0">
            <a:spAutoFit/>
          </a:bodyPr>
          <a:lstStyle/>
          <a:p>
            <a:r>
              <a:rPr lang="en-GB" dirty="0"/>
              <a:t>Grey whitespace</a:t>
            </a:r>
          </a:p>
        </p:txBody>
      </p:sp>
    </p:spTree>
    <p:extLst>
      <p:ext uri="{BB962C8B-B14F-4D97-AF65-F5344CB8AC3E}">
        <p14:creationId xmlns:p14="http://schemas.microsoft.com/office/powerpoint/2010/main" val="30529490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2A45E7076103642BA06474FCA0C44DD" ma:contentTypeVersion="11" ma:contentTypeDescription="Create a new document." ma:contentTypeScope="" ma:versionID="1a28fd6b1ee026fb3babd8119599ad54">
  <xsd:schema xmlns:xsd="http://www.w3.org/2001/XMLSchema" xmlns:xs="http://www.w3.org/2001/XMLSchema" xmlns:p="http://schemas.microsoft.com/office/2006/metadata/properties" xmlns:ns3="9250b536-93fe-4d38-abc3-2f7fdf88b7d7" xmlns:ns4="4cebda98-4075-493d-9506-37fc42e0bcc9" targetNamespace="http://schemas.microsoft.com/office/2006/metadata/properties" ma:root="true" ma:fieldsID="a64d5b8bfb3452abdd5f553568ad4ac1" ns3:_="" ns4:_="">
    <xsd:import namespace="9250b536-93fe-4d38-abc3-2f7fdf88b7d7"/>
    <xsd:import namespace="4cebda98-4075-493d-9506-37fc42e0bcc9"/>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250b536-93fe-4d38-abc3-2f7fdf88b7d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_activity" ma:index="15"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cebda98-4075-493d-9506-37fc42e0bcc9"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250b536-93fe-4d38-abc3-2f7fdf88b7d7" xsi:nil="true"/>
  </documentManagement>
</p:properties>
</file>

<file path=customXml/itemProps1.xml><?xml version="1.0" encoding="utf-8"?>
<ds:datastoreItem xmlns:ds="http://schemas.openxmlformats.org/officeDocument/2006/customXml" ds:itemID="{85EFD61D-07F6-42B7-B0DB-787D2459C75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250b536-93fe-4d38-abc3-2f7fdf88b7d7"/>
    <ds:schemaRef ds:uri="4cebda98-4075-493d-9506-37fc42e0bc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46ADCB4-FA44-4C93-AB60-8A5068C812C6}">
  <ds:schemaRefs>
    <ds:schemaRef ds:uri="http://schemas.microsoft.com/sharepoint/v3/contenttype/forms"/>
  </ds:schemaRefs>
</ds:datastoreItem>
</file>

<file path=customXml/itemProps3.xml><?xml version="1.0" encoding="utf-8"?>
<ds:datastoreItem xmlns:ds="http://schemas.openxmlformats.org/officeDocument/2006/customXml" ds:itemID="{68523D3D-22AD-444E-AABC-CD3B00FF9EB1}">
  <ds:schemaRefs>
    <ds:schemaRef ds:uri="http://purl.org/dc/elements/1.1/"/>
    <ds:schemaRef ds:uri="http://schemas.microsoft.com/office/2006/documentManagement/types"/>
    <ds:schemaRef ds:uri="9250b536-93fe-4d38-abc3-2f7fdf88b7d7"/>
    <ds:schemaRef ds:uri="http://purl.org/dc/terms/"/>
    <ds:schemaRef ds:uri="http://schemas.openxmlformats.org/package/2006/metadata/core-properties"/>
    <ds:schemaRef ds:uri="http://purl.org/dc/dcmitype/"/>
    <ds:schemaRef ds:uri="4cebda98-4075-493d-9506-37fc42e0bcc9"/>
    <ds:schemaRef ds:uri="http://schemas.microsoft.com/office/infopath/2007/PartnerControl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1032</TotalTime>
  <Words>2165</Words>
  <Application>Microsoft Office PowerPoint</Application>
  <PresentationFormat>Widescreen</PresentationFormat>
  <Paragraphs>201</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Posterama</vt:lpstr>
      <vt:lpstr>Symbol</vt:lpstr>
      <vt:lpstr>Office Theme</vt:lpstr>
      <vt:lpstr>STORYBOARD</vt:lpstr>
      <vt:lpstr>MENUS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STORYBOARD</dc:title>
  <dc:creator>LOVE LIGHT RAI</dc:creator>
  <cp:lastModifiedBy>LOVE LIGHT RAI</cp:lastModifiedBy>
  <cp:revision>2</cp:revision>
  <dcterms:created xsi:type="dcterms:W3CDTF">2023-06-25T16:35:01Z</dcterms:created>
  <dcterms:modified xsi:type="dcterms:W3CDTF">2023-07-08T21:53:32Z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0x010100E2A45E7076103642BA06474FCA0C44DD</vt:lpwstr>
  </property>
</Properties>
</file>

<file path=docProps/thumbnail.jpeg>
</file>